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8"/>
  </p:notesMasterIdLst>
  <p:handoutMasterIdLst>
    <p:handoutMasterId r:id="rId39"/>
  </p:handoutMasterIdLst>
  <p:sldIdLst>
    <p:sldId id="405" r:id="rId2"/>
    <p:sldId id="650" r:id="rId3"/>
    <p:sldId id="648" r:id="rId4"/>
    <p:sldId id="649" r:id="rId5"/>
    <p:sldId id="653" r:id="rId6"/>
    <p:sldId id="654" r:id="rId7"/>
    <p:sldId id="655" r:id="rId8"/>
    <p:sldId id="699" r:id="rId9"/>
    <p:sldId id="700" r:id="rId10"/>
    <p:sldId id="658" r:id="rId11"/>
    <p:sldId id="685" r:id="rId12"/>
    <p:sldId id="701" r:id="rId13"/>
    <p:sldId id="702" r:id="rId14"/>
    <p:sldId id="703" r:id="rId15"/>
    <p:sldId id="704" r:id="rId16"/>
    <p:sldId id="716" r:id="rId17"/>
    <p:sldId id="694" r:id="rId18"/>
    <p:sldId id="705" r:id="rId19"/>
    <p:sldId id="706" r:id="rId20"/>
    <p:sldId id="707" r:id="rId21"/>
    <p:sldId id="708" r:id="rId22"/>
    <p:sldId id="709" r:id="rId23"/>
    <p:sldId id="717" r:id="rId24"/>
    <p:sldId id="718" r:id="rId25"/>
    <p:sldId id="719" r:id="rId26"/>
    <p:sldId id="720" r:id="rId27"/>
    <p:sldId id="721" r:id="rId28"/>
    <p:sldId id="710" r:id="rId29"/>
    <p:sldId id="712" r:id="rId30"/>
    <p:sldId id="713" r:id="rId31"/>
    <p:sldId id="714" r:id="rId32"/>
    <p:sldId id="715" r:id="rId33"/>
    <p:sldId id="711" r:id="rId34"/>
    <p:sldId id="682" r:id="rId35"/>
    <p:sldId id="665" r:id="rId36"/>
    <p:sldId id="679" r:id="rId37"/>
  </p:sldIdLst>
  <p:sldSz cx="10693400" cy="7561263"/>
  <p:notesSz cx="6669088" cy="9928225"/>
  <p:defaultTextStyle>
    <a:defPPr>
      <a:defRPr lang="ru-RU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тя" initials="К" lastIdx="1" clrIdx="0">
    <p:extLst>
      <p:ext uri="{19B8F6BF-5375-455C-9EA6-DF929625EA0E}">
        <p15:presenceInfo xmlns:p15="http://schemas.microsoft.com/office/powerpoint/2012/main" userId="Катя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0"/>
    <a:srgbClr val="EB0000"/>
    <a:srgbClr val="EB1E00"/>
    <a:srgbClr val="E51F26"/>
    <a:srgbClr val="EB1E28"/>
    <a:srgbClr val="C81F36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62" autoAdjust="0"/>
    <p:restoredTop sz="96408" autoAdjust="0"/>
  </p:normalViewPr>
  <p:slideViewPr>
    <p:cSldViewPr showGuides="1">
      <p:cViewPr varScale="1">
        <p:scale>
          <a:sx n="61" d="100"/>
          <a:sy n="61" d="100"/>
        </p:scale>
        <p:origin x="888" y="56"/>
      </p:cViewPr>
      <p:guideLst>
        <p:guide orient="horz" pos="2296"/>
        <p:guide pos="2880"/>
        <p:guide orient="horz" pos="253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5" d="100"/>
          <a:sy n="4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1583C3-CA27-4496-BECA-C771D03A36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987283-449F-49A3-9FA6-20B92A61C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3481F-6E72-4171-A9C8-98D56C39F96E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B2E802-5847-4DA6-BAD8-A92EA4C57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830C92-6658-426B-8F97-72EB78E0A8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C4CA1-B95C-48CD-AB14-2CAA4305D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338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E9510-8D81-4F7D-A3DD-ECD88FF9FF52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A9037-5C04-413C-AFF2-1B3777C3E58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290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2F706F-AFAA-4FA6-90FD-A6042EEAC4E3}"/>
              </a:ext>
            </a:extLst>
          </p:cNvPr>
          <p:cNvSpPr/>
          <p:nvPr userDrawn="1"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58D1E9-CE0B-40E2-B7B4-0FA4354CB526}"/>
              </a:ext>
            </a:extLst>
          </p:cNvPr>
          <p:cNvSpPr/>
          <p:nvPr userDrawn="1"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endParaRPr lang="ru-RU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49F62CD-3B5C-4018-AC46-2285EBFB89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D512A90-7C52-4CB6-A385-FCF56ED6BF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11B1396-9D3B-4AEC-A3F5-32D25265EA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1784" y="3348583"/>
            <a:ext cx="9679452" cy="1915285"/>
          </a:xfrm>
        </p:spPr>
        <p:txBody>
          <a:bodyPr anchor="b">
            <a:normAutofit/>
          </a:bodyPr>
          <a:lstStyle>
            <a:lvl1pPr algn="ctr">
              <a:defRPr lang="ru-RU" sz="55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algn="l" defTabSz="1043056" rtl="0" eaLnBrk="1" latinLnBrk="0" hangingPunct="1">
              <a:defRPr/>
            </a:pPr>
            <a:r>
              <a:rPr lang="ru-RU" dirty="0"/>
              <a:t>ОБРАЗЕЦ ЗАГОЛОВКА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EDFA97E-57D3-4908-B503-1A4CD5FEDBA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4666" y="5386216"/>
            <a:ext cx="9768578" cy="453716"/>
          </a:xfrm>
        </p:spPr>
        <p:txBody>
          <a:bodyPr anchor="b">
            <a:normAutofit/>
          </a:bodyPr>
          <a:lstStyle>
            <a:lvl1pPr marL="87313" indent="0">
              <a:buNone/>
              <a:defRPr sz="2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1146" indent="0">
              <a:buNone/>
              <a:defRPr sz="1700" b="1"/>
            </a:lvl2pPr>
            <a:lvl3pPr marL="782292" indent="0">
              <a:buNone/>
              <a:defRPr sz="1500" b="1"/>
            </a:lvl3pPr>
            <a:lvl4pPr marL="1173438" indent="0">
              <a:buNone/>
              <a:defRPr sz="1400" b="1"/>
            </a:lvl4pPr>
            <a:lvl5pPr marL="1564584" indent="0">
              <a:buNone/>
              <a:defRPr sz="1400" b="1"/>
            </a:lvl5pPr>
            <a:lvl6pPr marL="1955730" indent="0">
              <a:buNone/>
              <a:defRPr sz="1400" b="1"/>
            </a:lvl6pPr>
            <a:lvl7pPr marL="2346876" indent="0">
              <a:buNone/>
              <a:defRPr sz="1400" b="1"/>
            </a:lvl7pPr>
            <a:lvl8pPr marL="2738022" indent="0">
              <a:buNone/>
              <a:defRPr sz="1400" b="1"/>
            </a:lvl8pPr>
            <a:lvl9pPr marL="3129168" indent="0">
              <a:buNone/>
              <a:defRPr sz="14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005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114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822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734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645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557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46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380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291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0CA2-EE7C-4F21-BC99-1B7BC45BB5BA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95CB-C0AE-4384-84F4-5E78CCE15A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06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35171" y="2012836"/>
            <a:ext cx="4544695" cy="47975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413534" y="2012836"/>
            <a:ext cx="4544695" cy="47975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0CA2-EE7C-4F21-BC99-1B7BC45BB5BA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95CB-C0AE-4384-84F4-5E78CCE15A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850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1146" indent="0">
              <a:buNone/>
              <a:defRPr sz="1700" b="1"/>
            </a:lvl2pPr>
            <a:lvl3pPr marL="782292" indent="0">
              <a:buNone/>
              <a:defRPr sz="1500" b="1"/>
            </a:lvl3pPr>
            <a:lvl4pPr marL="1173438" indent="0">
              <a:buNone/>
              <a:defRPr sz="1400" b="1"/>
            </a:lvl4pPr>
            <a:lvl5pPr marL="1564584" indent="0">
              <a:buNone/>
              <a:defRPr sz="1400" b="1"/>
            </a:lvl5pPr>
            <a:lvl6pPr marL="1955730" indent="0">
              <a:buNone/>
              <a:defRPr sz="1400" b="1"/>
            </a:lvl6pPr>
            <a:lvl7pPr marL="2346876" indent="0">
              <a:buNone/>
              <a:defRPr sz="1400" b="1"/>
            </a:lvl7pPr>
            <a:lvl8pPr marL="2738022" indent="0">
              <a:buNone/>
              <a:defRPr sz="1400" b="1"/>
            </a:lvl8pPr>
            <a:lvl9pPr marL="3129168" indent="0">
              <a:buNone/>
              <a:defRPr sz="1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36565" y="2761961"/>
            <a:ext cx="4523809" cy="406242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413534" y="1853560"/>
            <a:ext cx="4546088" cy="90840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1146" indent="0">
              <a:buNone/>
              <a:defRPr sz="1700" b="1"/>
            </a:lvl2pPr>
            <a:lvl3pPr marL="782292" indent="0">
              <a:buNone/>
              <a:defRPr sz="1500" b="1"/>
            </a:lvl3pPr>
            <a:lvl4pPr marL="1173438" indent="0">
              <a:buNone/>
              <a:defRPr sz="1400" b="1"/>
            </a:lvl4pPr>
            <a:lvl5pPr marL="1564584" indent="0">
              <a:buNone/>
              <a:defRPr sz="1400" b="1"/>
            </a:lvl5pPr>
            <a:lvl6pPr marL="1955730" indent="0">
              <a:buNone/>
              <a:defRPr sz="1400" b="1"/>
            </a:lvl6pPr>
            <a:lvl7pPr marL="2346876" indent="0">
              <a:buNone/>
              <a:defRPr sz="1400" b="1"/>
            </a:lvl7pPr>
            <a:lvl8pPr marL="2738022" indent="0">
              <a:buNone/>
              <a:defRPr sz="1400" b="1"/>
            </a:lvl8pPr>
            <a:lvl9pPr marL="3129168" indent="0">
              <a:buNone/>
              <a:defRPr sz="1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413534" y="2761961"/>
            <a:ext cx="4546088" cy="406242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0CA2-EE7C-4F21-BC99-1B7BC45BB5BA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95CB-C0AE-4384-84F4-5E78CCE15A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364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0CA2-EE7C-4F21-BC99-1B7BC45BB5BA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95CB-C0AE-4384-84F4-5E78CCE15A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204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46088" y="1088683"/>
            <a:ext cx="5413534" cy="537339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36564" y="2268379"/>
            <a:ext cx="3448900" cy="4202453"/>
          </a:xfrm>
        </p:spPr>
        <p:txBody>
          <a:bodyPr/>
          <a:lstStyle>
            <a:lvl1pPr marL="0" indent="0">
              <a:buNone/>
              <a:defRPr sz="1400"/>
            </a:lvl1pPr>
            <a:lvl2pPr marL="391146" indent="0">
              <a:buNone/>
              <a:defRPr sz="1200"/>
            </a:lvl2pPr>
            <a:lvl3pPr marL="782292" indent="0">
              <a:buNone/>
              <a:defRPr sz="1000"/>
            </a:lvl3pPr>
            <a:lvl4pPr marL="1173438" indent="0">
              <a:buNone/>
              <a:defRPr sz="900"/>
            </a:lvl4pPr>
            <a:lvl5pPr marL="1564584" indent="0">
              <a:buNone/>
              <a:defRPr sz="900"/>
            </a:lvl5pPr>
            <a:lvl6pPr marL="1955730" indent="0">
              <a:buNone/>
              <a:defRPr sz="900"/>
            </a:lvl6pPr>
            <a:lvl7pPr marL="2346876" indent="0">
              <a:buNone/>
              <a:defRPr sz="900"/>
            </a:lvl7pPr>
            <a:lvl8pPr marL="2738022" indent="0">
              <a:buNone/>
              <a:defRPr sz="900"/>
            </a:lvl8pPr>
            <a:lvl9pPr marL="312916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0CA2-EE7C-4F21-BC99-1B7BC45BB5BA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95CB-C0AE-4384-84F4-5E78CCE15A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10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46088" y="1088683"/>
            <a:ext cx="5413534" cy="5373398"/>
          </a:xfrm>
        </p:spPr>
        <p:txBody>
          <a:bodyPr/>
          <a:lstStyle>
            <a:lvl1pPr marL="0" indent="0">
              <a:buNone/>
              <a:defRPr sz="2700"/>
            </a:lvl1pPr>
            <a:lvl2pPr marL="391146" indent="0">
              <a:buNone/>
              <a:defRPr sz="2400"/>
            </a:lvl2pPr>
            <a:lvl3pPr marL="782292" indent="0">
              <a:buNone/>
              <a:defRPr sz="2100"/>
            </a:lvl3pPr>
            <a:lvl4pPr marL="1173438" indent="0">
              <a:buNone/>
              <a:defRPr sz="1700"/>
            </a:lvl4pPr>
            <a:lvl5pPr marL="1564584" indent="0">
              <a:buNone/>
              <a:defRPr sz="1700"/>
            </a:lvl5pPr>
            <a:lvl6pPr marL="1955730" indent="0">
              <a:buNone/>
              <a:defRPr sz="1700"/>
            </a:lvl6pPr>
            <a:lvl7pPr marL="2346876" indent="0">
              <a:buNone/>
              <a:defRPr sz="1700"/>
            </a:lvl7pPr>
            <a:lvl8pPr marL="2738022" indent="0">
              <a:buNone/>
              <a:defRPr sz="1700"/>
            </a:lvl8pPr>
            <a:lvl9pPr marL="3129168" indent="0">
              <a:buNone/>
              <a:defRPr sz="17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36564" y="2268379"/>
            <a:ext cx="3448900" cy="4202453"/>
          </a:xfrm>
        </p:spPr>
        <p:txBody>
          <a:bodyPr/>
          <a:lstStyle>
            <a:lvl1pPr marL="0" indent="0">
              <a:buNone/>
              <a:defRPr sz="1400"/>
            </a:lvl1pPr>
            <a:lvl2pPr marL="391146" indent="0">
              <a:buNone/>
              <a:defRPr sz="1200"/>
            </a:lvl2pPr>
            <a:lvl3pPr marL="782292" indent="0">
              <a:buNone/>
              <a:defRPr sz="1000"/>
            </a:lvl3pPr>
            <a:lvl4pPr marL="1173438" indent="0">
              <a:buNone/>
              <a:defRPr sz="900"/>
            </a:lvl4pPr>
            <a:lvl5pPr marL="1564584" indent="0">
              <a:buNone/>
              <a:defRPr sz="900"/>
            </a:lvl5pPr>
            <a:lvl6pPr marL="1955730" indent="0">
              <a:buNone/>
              <a:defRPr sz="900"/>
            </a:lvl6pPr>
            <a:lvl7pPr marL="2346876" indent="0">
              <a:buNone/>
              <a:defRPr sz="900"/>
            </a:lvl7pPr>
            <a:lvl8pPr marL="2738022" indent="0">
              <a:buNone/>
              <a:defRPr sz="900"/>
            </a:lvl8pPr>
            <a:lvl9pPr marL="312916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0CA2-EE7C-4F21-BC99-1B7BC45BB5BA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95CB-C0AE-4384-84F4-5E78CCE15A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17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0CA2-EE7C-4F21-BC99-1B7BC45BB5BA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95CB-C0AE-4384-84F4-5E78CCE15A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550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652465" y="402567"/>
            <a:ext cx="2305764" cy="64078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35172" y="402567"/>
            <a:ext cx="6783626" cy="640782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0CA2-EE7C-4F21-BC99-1B7BC45BB5BA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95CB-C0AE-4384-84F4-5E78CCE15A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31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_DEN\_ПРОЕКТЫ\_МФПА\Университет СИНЕРГИЯ\презентации\Рисунок1.jpg">
            <a:extLst>
              <a:ext uri="{FF2B5EF4-FFF2-40B4-BE49-F238E27FC236}">
                <a16:creationId xmlns:a16="http://schemas.microsoft.com/office/drawing/2014/main" id="{04EA8244-8613-47EF-ADFF-CECBFAAFD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898" cy="756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D85A3D9-8E6C-42BC-A646-80F2D6AECC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92507453-DF3E-4843-9C37-520D26E5A1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766" y="2196455"/>
            <a:ext cx="9599868" cy="3807156"/>
          </a:xfrm>
        </p:spPr>
        <p:txBody>
          <a:bodyPr anchor="ctr">
            <a:normAutofit/>
          </a:bodyPr>
          <a:lstStyle>
            <a:lvl1pPr marL="0" algn="l" defTabSz="1043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000" b="1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4180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C1DD5A-7DBA-4220-B8D8-20048D0ABCE3}"/>
              </a:ext>
            </a:extLst>
          </p:cNvPr>
          <p:cNvSpPr/>
          <p:nvPr userDrawn="1"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endParaRPr lang="ru-RU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0A0A2E56-80E9-457C-85A2-379B7F01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</p:spPr>
        <p:txBody>
          <a:bodyPr/>
          <a:lstStyle/>
          <a:p>
            <a:pPr algn="l"/>
            <a:fld id="{725C68B6-61C2-468F-89AB-4B9F7531AA68}" type="slidenum">
              <a:rPr lang="ru-RU" smtClean="0"/>
              <a:pPr algn="l"/>
              <a:t>‹#›</a:t>
            </a:fld>
            <a:endParaRPr lang="ru-RU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5130363-D71A-4697-B9E0-FBA487FC8CD2}"/>
              </a:ext>
            </a:extLst>
          </p:cNvPr>
          <p:cNvSpPr/>
          <p:nvPr userDrawn="1"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2420F8-15A4-4618-82BB-55758199B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CBA8602-5369-476D-B67C-4D459E2AD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673" y="561291"/>
            <a:ext cx="9687193" cy="56784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4100" b="1">
                <a:solidFill>
                  <a:srgbClr val="E60000"/>
                </a:solidFill>
                <a:latin typeface="Arial Black" panose="020B0A04020102020204" pitchFamily="34" charset="0"/>
              </a:defRPr>
            </a:lvl1pPr>
          </a:lstStyle>
          <a:p>
            <a:pPr marL="0" lvl="0" defTabSz="914400"/>
            <a:r>
              <a:rPr lang="ru-RU" dirty="0"/>
              <a:t>ОБРАЗЕЦ ЗАГОЛОВКА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73CB2135-A489-4E6B-8FED-92D74838E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963" y="2919243"/>
            <a:ext cx="9824904" cy="3488816"/>
          </a:xfrm>
        </p:spPr>
        <p:txBody>
          <a:bodyPr/>
          <a:lstStyle>
            <a:lvl1pPr marL="271463" indent="-271463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A6920BC-95BA-4EE0-B6B9-ABDFC2E139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4963" y="2124447"/>
            <a:ext cx="9824904" cy="421490"/>
          </a:xfrm>
        </p:spPr>
        <p:txBody>
          <a:bodyPr anchor="b">
            <a:normAutofit/>
          </a:bodyPr>
          <a:lstStyle>
            <a:lvl1pPr marL="87313" indent="0">
              <a:buNone/>
              <a:defRPr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1146" indent="0">
              <a:buNone/>
              <a:defRPr sz="1700" b="1"/>
            </a:lvl2pPr>
            <a:lvl3pPr marL="782292" indent="0">
              <a:buNone/>
              <a:defRPr sz="1500" b="1"/>
            </a:lvl3pPr>
            <a:lvl4pPr marL="1173438" indent="0">
              <a:buNone/>
              <a:defRPr sz="1400" b="1"/>
            </a:lvl4pPr>
            <a:lvl5pPr marL="1564584" indent="0">
              <a:buNone/>
              <a:defRPr sz="1400" b="1"/>
            </a:lvl5pPr>
            <a:lvl6pPr marL="1955730" indent="0">
              <a:buNone/>
              <a:defRPr sz="1400" b="1"/>
            </a:lvl6pPr>
            <a:lvl7pPr marL="2346876" indent="0">
              <a:buNone/>
              <a:defRPr sz="1400" b="1"/>
            </a:lvl7pPr>
            <a:lvl8pPr marL="2738022" indent="0">
              <a:buNone/>
              <a:defRPr sz="1400" b="1"/>
            </a:lvl8pPr>
            <a:lvl9pPr marL="3129168" indent="0">
              <a:buNone/>
              <a:defRPr sz="14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3632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0A0A2E56-80E9-457C-85A2-379B7F01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</p:spPr>
        <p:txBody>
          <a:bodyPr/>
          <a:lstStyle/>
          <a:p>
            <a:pPr algn="l"/>
            <a:fld id="{725C68B6-61C2-468F-89AB-4B9F7531AA68}" type="slidenum">
              <a:rPr lang="ru-RU" smtClean="0"/>
              <a:pPr algn="l"/>
              <a:t>‹#›</a:t>
            </a:fld>
            <a:endParaRPr lang="ru-RU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5130363-D71A-4697-B9E0-FBA487FC8CD2}"/>
              </a:ext>
            </a:extLst>
          </p:cNvPr>
          <p:cNvSpPr/>
          <p:nvPr userDrawn="1"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2420F8-15A4-4618-82BB-55758199B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CBA8602-5369-476D-B67C-4D459E2AD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673" y="561291"/>
            <a:ext cx="9687193" cy="56784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4100" b="1">
                <a:solidFill>
                  <a:srgbClr val="E60000"/>
                </a:solidFill>
                <a:latin typeface="Arial Black" panose="020B0A04020102020204" pitchFamily="34" charset="0"/>
              </a:defRPr>
            </a:lvl1pPr>
          </a:lstStyle>
          <a:p>
            <a:pPr marL="0" lvl="0" defTabSz="914400"/>
            <a:r>
              <a:rPr lang="ru-RU" dirty="0"/>
              <a:t>ОБРАЗЕЦ ЗАГОЛОВКА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73CB2135-A489-4E6B-8FED-92D74838E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963" y="2700511"/>
            <a:ext cx="9824904" cy="3707548"/>
          </a:xfrm>
        </p:spPr>
        <p:txBody>
          <a:bodyPr/>
          <a:lstStyle>
            <a:lvl1pPr marL="271463" indent="-271463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A6920BC-95BA-4EE0-B6B9-ABDFC2E139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4963" y="2124447"/>
            <a:ext cx="9824904" cy="421490"/>
          </a:xfrm>
        </p:spPr>
        <p:txBody>
          <a:bodyPr anchor="b">
            <a:normAutofit/>
          </a:bodyPr>
          <a:lstStyle>
            <a:lvl1pPr marL="87313" indent="0">
              <a:buNone/>
              <a:defRPr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1146" indent="0">
              <a:buNone/>
              <a:defRPr sz="1700" b="1"/>
            </a:lvl2pPr>
            <a:lvl3pPr marL="782292" indent="0">
              <a:buNone/>
              <a:defRPr sz="1500" b="1"/>
            </a:lvl3pPr>
            <a:lvl4pPr marL="1173438" indent="0">
              <a:buNone/>
              <a:defRPr sz="1400" b="1"/>
            </a:lvl4pPr>
            <a:lvl5pPr marL="1564584" indent="0">
              <a:buNone/>
              <a:defRPr sz="1400" b="1"/>
            </a:lvl5pPr>
            <a:lvl6pPr marL="1955730" indent="0">
              <a:buNone/>
              <a:defRPr sz="1400" b="1"/>
            </a:lvl6pPr>
            <a:lvl7pPr marL="2346876" indent="0">
              <a:buNone/>
              <a:defRPr sz="1400" b="1"/>
            </a:lvl7pPr>
            <a:lvl8pPr marL="2738022" indent="0">
              <a:buNone/>
              <a:defRPr sz="1400" b="1"/>
            </a:lvl8pPr>
            <a:lvl9pPr marL="3129168" indent="0">
              <a:buNone/>
              <a:defRPr sz="14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0111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0A0A2E56-80E9-457C-85A2-379B7F01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</p:spPr>
        <p:txBody>
          <a:bodyPr/>
          <a:lstStyle/>
          <a:p>
            <a:pPr algn="l"/>
            <a:fld id="{725C68B6-61C2-468F-89AB-4B9F7531AA68}" type="slidenum">
              <a:rPr lang="ru-RU" smtClean="0"/>
              <a:pPr algn="l"/>
              <a:t>‹#›</a:t>
            </a:fld>
            <a:endParaRPr lang="ru-RU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5130363-D71A-4697-B9E0-FBA487FC8CD2}"/>
              </a:ext>
            </a:extLst>
          </p:cNvPr>
          <p:cNvSpPr/>
          <p:nvPr userDrawn="1"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2420F8-15A4-4618-82BB-55758199B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</p:spPr>
      </p:pic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92BB8558-F0D2-4EE4-AD81-BEA8F8628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673" y="561291"/>
            <a:ext cx="9687193" cy="56784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4100" b="1">
                <a:solidFill>
                  <a:srgbClr val="E60000"/>
                </a:solidFill>
                <a:latin typeface="Arial Black" panose="020B0A04020102020204" pitchFamily="34" charset="0"/>
              </a:defRPr>
            </a:lvl1pPr>
          </a:lstStyle>
          <a:p>
            <a:pPr marL="0" lvl="0" defTabSz="914400"/>
            <a:r>
              <a:rPr lang="ru-RU" dirty="0"/>
              <a:t>ОБРАЗЕЦ 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6B6E1A-7427-4160-A1D6-036AF3FE4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962" y="2141571"/>
            <a:ext cx="9824905" cy="4424697"/>
          </a:xfrm>
        </p:spPr>
        <p:txBody>
          <a:bodyPr/>
          <a:lstStyle>
            <a:lvl1pPr marL="271463" indent="-271463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835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0A0A2E56-80E9-457C-85A2-379B7F01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</p:spPr>
        <p:txBody>
          <a:bodyPr/>
          <a:lstStyle/>
          <a:p>
            <a:pPr algn="l"/>
            <a:fld id="{725C68B6-61C2-468F-89AB-4B9F7531AA68}" type="slidenum">
              <a:rPr lang="ru-RU" smtClean="0"/>
              <a:pPr algn="l"/>
              <a:t>‹#›</a:t>
            </a:fld>
            <a:endParaRPr lang="ru-RU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5130363-D71A-4697-B9E0-FBA487FC8CD2}"/>
              </a:ext>
            </a:extLst>
          </p:cNvPr>
          <p:cNvSpPr/>
          <p:nvPr userDrawn="1"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2420F8-15A4-4618-82BB-55758199B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73CB2135-A489-4E6B-8FED-92D74838E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12" y="3559861"/>
            <a:ext cx="3154337" cy="3006407"/>
          </a:xfrm>
        </p:spPr>
        <p:txBody>
          <a:bodyPr/>
          <a:lstStyle>
            <a:lvl1pPr marL="271463" indent="-271463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A6920BC-95BA-4EE0-B6B9-ABDFC2E139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4212" y="2141571"/>
            <a:ext cx="3154337" cy="1276490"/>
          </a:xfrm>
        </p:spPr>
        <p:txBody>
          <a:bodyPr anchor="b">
            <a:normAutofit/>
          </a:bodyPr>
          <a:lstStyle>
            <a:lvl1pPr marL="87313" indent="0">
              <a:buNone/>
              <a:defRPr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1146" indent="0">
              <a:buNone/>
              <a:defRPr sz="1700" b="1"/>
            </a:lvl2pPr>
            <a:lvl3pPr marL="782292" indent="0">
              <a:buNone/>
              <a:defRPr sz="1500" b="1"/>
            </a:lvl3pPr>
            <a:lvl4pPr marL="1173438" indent="0">
              <a:buNone/>
              <a:defRPr sz="1400" b="1"/>
            </a:lvl4pPr>
            <a:lvl5pPr marL="1564584" indent="0">
              <a:buNone/>
              <a:defRPr sz="1400" b="1"/>
            </a:lvl5pPr>
            <a:lvl6pPr marL="1955730" indent="0">
              <a:buNone/>
              <a:defRPr sz="1400" b="1"/>
            </a:lvl6pPr>
            <a:lvl7pPr marL="2346876" indent="0">
              <a:buNone/>
              <a:defRPr sz="1400" b="1"/>
            </a:lvl7pPr>
            <a:lvl8pPr marL="2738022" indent="0">
              <a:buNone/>
              <a:defRPr sz="1400" b="1"/>
            </a:lvl8pPr>
            <a:lvl9pPr marL="3129168" indent="0">
              <a:buNone/>
              <a:defRPr sz="14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A4523AE8-D259-411C-A6A2-3CD2D16943E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741209" y="3559861"/>
            <a:ext cx="3154337" cy="3006407"/>
          </a:xfrm>
        </p:spPr>
        <p:txBody>
          <a:bodyPr/>
          <a:lstStyle>
            <a:lvl1pPr marL="271463" indent="-271463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id="{2C6B67E9-E51A-4189-9E6F-B8FBB553E1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741209" y="2141571"/>
            <a:ext cx="3154337" cy="1276490"/>
          </a:xfrm>
        </p:spPr>
        <p:txBody>
          <a:bodyPr anchor="b">
            <a:normAutofit/>
          </a:bodyPr>
          <a:lstStyle>
            <a:lvl1pPr marL="87313" indent="0">
              <a:buNone/>
              <a:defRPr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1146" indent="0">
              <a:buNone/>
              <a:defRPr sz="1700" b="1"/>
            </a:lvl2pPr>
            <a:lvl3pPr marL="782292" indent="0">
              <a:buNone/>
              <a:defRPr sz="1500" b="1"/>
            </a:lvl3pPr>
            <a:lvl4pPr marL="1173438" indent="0">
              <a:buNone/>
              <a:defRPr sz="1400" b="1"/>
            </a:lvl4pPr>
            <a:lvl5pPr marL="1564584" indent="0">
              <a:buNone/>
              <a:defRPr sz="1400" b="1"/>
            </a:lvl5pPr>
            <a:lvl6pPr marL="1955730" indent="0">
              <a:buNone/>
              <a:defRPr sz="1400" b="1"/>
            </a:lvl6pPr>
            <a:lvl7pPr marL="2346876" indent="0">
              <a:buNone/>
              <a:defRPr sz="1400" b="1"/>
            </a:lvl7pPr>
            <a:lvl8pPr marL="2738022" indent="0">
              <a:buNone/>
              <a:defRPr sz="1400" b="1"/>
            </a:lvl8pPr>
            <a:lvl9pPr marL="3129168" indent="0">
              <a:buNone/>
              <a:defRPr sz="14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D9E4D091-F7FD-4BCB-B863-BE189268567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58207" y="3559861"/>
            <a:ext cx="3154337" cy="3006407"/>
          </a:xfrm>
        </p:spPr>
        <p:txBody>
          <a:bodyPr/>
          <a:lstStyle>
            <a:lvl1pPr marL="271463" indent="-271463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id="{27AE658B-019B-4257-BC1E-5402C16CD9C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158207" y="2141571"/>
            <a:ext cx="3154337" cy="1276490"/>
          </a:xfrm>
        </p:spPr>
        <p:txBody>
          <a:bodyPr anchor="b">
            <a:normAutofit/>
          </a:bodyPr>
          <a:lstStyle>
            <a:lvl1pPr marL="87313" indent="0">
              <a:buNone/>
              <a:defRPr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1146" indent="0">
              <a:buNone/>
              <a:defRPr sz="1700" b="1"/>
            </a:lvl2pPr>
            <a:lvl3pPr marL="782292" indent="0">
              <a:buNone/>
              <a:defRPr sz="1500" b="1"/>
            </a:lvl3pPr>
            <a:lvl4pPr marL="1173438" indent="0">
              <a:buNone/>
              <a:defRPr sz="1400" b="1"/>
            </a:lvl4pPr>
            <a:lvl5pPr marL="1564584" indent="0">
              <a:buNone/>
              <a:defRPr sz="1400" b="1"/>
            </a:lvl5pPr>
            <a:lvl6pPr marL="1955730" indent="0">
              <a:buNone/>
              <a:defRPr sz="1400" b="1"/>
            </a:lvl6pPr>
            <a:lvl7pPr marL="2346876" indent="0">
              <a:buNone/>
              <a:defRPr sz="1400" b="1"/>
            </a:lvl7pPr>
            <a:lvl8pPr marL="2738022" indent="0">
              <a:buNone/>
              <a:defRPr sz="1400" b="1"/>
            </a:lvl8pPr>
            <a:lvl9pPr marL="3129168" indent="0">
              <a:buNone/>
              <a:defRPr sz="14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92BB8558-F0D2-4EE4-AD81-BEA8F8628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674" y="561291"/>
            <a:ext cx="9779870" cy="56784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4100" b="1">
                <a:solidFill>
                  <a:srgbClr val="E60000"/>
                </a:solidFill>
                <a:latin typeface="Arial Black" panose="020B0A04020102020204" pitchFamily="34" charset="0"/>
              </a:defRPr>
            </a:lvl1pPr>
          </a:lstStyle>
          <a:p>
            <a:pPr marL="0" lvl="0" defTabSz="914400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45259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EB9B11F2-6547-4B66-9341-F3EB5FC81BDB}"/>
              </a:ext>
            </a:extLst>
          </p:cNvPr>
          <p:cNvSpPr/>
          <p:nvPr userDrawn="1"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endParaRPr lang="ru-RU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0A0A2E56-80E9-457C-85A2-379B7F01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</p:spPr>
        <p:txBody>
          <a:bodyPr/>
          <a:lstStyle/>
          <a:p>
            <a:pPr algn="l"/>
            <a:fld id="{725C68B6-61C2-468F-89AB-4B9F7531AA68}" type="slidenum">
              <a:rPr lang="ru-RU" smtClean="0"/>
              <a:pPr algn="l"/>
              <a:t>‹#›</a:t>
            </a:fld>
            <a:endParaRPr lang="ru-RU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5130363-D71A-4697-B9E0-FBA487FC8CD2}"/>
              </a:ext>
            </a:extLst>
          </p:cNvPr>
          <p:cNvSpPr/>
          <p:nvPr userDrawn="1"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2420F8-15A4-4618-82BB-55758199B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</p:spPr>
      </p:pic>
      <p:sp>
        <p:nvSpPr>
          <p:cNvPr id="18" name="object 3">
            <a:extLst>
              <a:ext uri="{FF2B5EF4-FFF2-40B4-BE49-F238E27FC236}">
                <a16:creationId xmlns:a16="http://schemas.microsoft.com/office/drawing/2014/main" id="{4C967A7A-8161-4185-84CA-97E80FC9B322}"/>
              </a:ext>
            </a:extLst>
          </p:cNvPr>
          <p:cNvSpPr/>
          <p:nvPr userDrawn="1"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BDCE2DE8-E62B-4A34-8FC0-6B605B6B6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355" y="1133896"/>
            <a:ext cx="9499375" cy="56784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4100" b="1">
                <a:solidFill>
                  <a:srgbClr val="E60000"/>
                </a:solidFill>
                <a:latin typeface="Arial Black" panose="020B0A04020102020204" pitchFamily="34" charset="0"/>
              </a:defRPr>
            </a:lvl1pPr>
          </a:lstStyle>
          <a:p>
            <a:pPr marL="0" lvl="0" defTabSz="914400"/>
            <a:r>
              <a:rPr lang="ru-RU" dirty="0"/>
              <a:t>ОБРАЗЕЦ ЗАГОЛОВКА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2B0BFA9E-BDB0-415B-8B27-5B6AB1518DB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62355" y="489910"/>
            <a:ext cx="9499375" cy="2769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2000" b="1" dirty="0">
                <a:solidFill>
                  <a:srgbClr val="E6000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lvl="0" defTabSz="914400">
              <a:spcBef>
                <a:spcPct val="0"/>
              </a:spcBef>
              <a:buNone/>
            </a:pPr>
            <a:r>
              <a:rPr lang="ru-RU" dirty="0"/>
              <a:t>ОБРАЗЕЦ ТЕКСТА</a:t>
            </a:r>
          </a:p>
        </p:txBody>
      </p:sp>
      <p:sp>
        <p:nvSpPr>
          <p:cNvPr id="42" name="Объект 2">
            <a:extLst>
              <a:ext uri="{FF2B5EF4-FFF2-40B4-BE49-F238E27FC236}">
                <a16:creationId xmlns:a16="http://schemas.microsoft.com/office/drawing/2014/main" id="{DDA1D208-AC82-41CD-AC19-AA520B2C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91" y="5058739"/>
            <a:ext cx="2304000" cy="150206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391146" indent="0">
              <a:buFontTx/>
              <a:buNone/>
              <a:defRPr sz="1600"/>
            </a:lvl2pPr>
            <a:lvl3pPr marL="782292" indent="0">
              <a:buFontTx/>
              <a:buNone/>
              <a:defRPr sz="1600"/>
            </a:lvl3pPr>
            <a:lvl4pPr marL="1173438" indent="0">
              <a:buFontTx/>
              <a:buNone/>
              <a:defRPr sz="1600"/>
            </a:lvl4pPr>
            <a:lvl5pPr marL="1564584" indent="0">
              <a:buFontTx/>
              <a:buNone/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2CB3BD24-831A-4664-875C-E9C7FB7F8C3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017334" y="5058739"/>
            <a:ext cx="2304000" cy="150206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391146" indent="0">
              <a:buFontTx/>
              <a:buNone/>
              <a:defRPr sz="1600"/>
            </a:lvl2pPr>
            <a:lvl3pPr marL="782292" indent="0">
              <a:buFontTx/>
              <a:buNone/>
              <a:defRPr sz="1600"/>
            </a:lvl3pPr>
            <a:lvl4pPr marL="1173438" indent="0">
              <a:buFontTx/>
              <a:buNone/>
              <a:defRPr sz="1600"/>
            </a:lvl4pPr>
            <a:lvl5pPr marL="1564584" indent="0">
              <a:buFontTx/>
              <a:buNone/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F8D3A8DA-DE38-47DD-9DD4-6DEB7240F64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388977" y="5058739"/>
            <a:ext cx="2304000" cy="150206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391146" indent="0">
              <a:buFontTx/>
              <a:buNone/>
              <a:defRPr sz="1600"/>
            </a:lvl2pPr>
            <a:lvl3pPr marL="782292" indent="0">
              <a:buFontTx/>
              <a:buNone/>
              <a:defRPr sz="1600"/>
            </a:lvl3pPr>
            <a:lvl4pPr marL="1173438" indent="0">
              <a:buFontTx/>
              <a:buNone/>
              <a:defRPr sz="1600"/>
            </a:lvl4pPr>
            <a:lvl5pPr marL="1564584" indent="0">
              <a:buFontTx/>
              <a:buNone/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E8C385B-C208-4106-8613-8BC5223A3F5C}"/>
              </a:ext>
            </a:extLst>
          </p:cNvPr>
          <p:cNvSpPr/>
          <p:nvPr userDrawn="1"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endParaRPr lang="ru-RU"/>
          </a:p>
        </p:txBody>
      </p:sp>
      <p:sp>
        <p:nvSpPr>
          <p:cNvPr id="52" name="Текст 2">
            <a:extLst>
              <a:ext uri="{FF2B5EF4-FFF2-40B4-BE49-F238E27FC236}">
                <a16:creationId xmlns:a16="http://schemas.microsoft.com/office/drawing/2014/main" id="{7CEAFFC1-C332-47C7-9CFE-8FE0B3FD0457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757731" y="2484487"/>
            <a:ext cx="2304000" cy="292598"/>
          </a:xfrm>
        </p:spPr>
        <p:txBody>
          <a:bodyPr anchor="b">
            <a:normAutofit/>
          </a:bodyPr>
          <a:lstStyle>
            <a:lvl1pPr marL="0" indent="0" algn="l">
              <a:buNone/>
              <a:defRPr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1146" indent="0">
              <a:buNone/>
              <a:defRPr sz="1700" b="1"/>
            </a:lvl2pPr>
            <a:lvl3pPr marL="782292" indent="0">
              <a:buNone/>
              <a:defRPr sz="1500" b="1"/>
            </a:lvl3pPr>
            <a:lvl4pPr marL="1173438" indent="0">
              <a:buNone/>
              <a:defRPr sz="1400" b="1"/>
            </a:lvl4pPr>
            <a:lvl5pPr marL="1564584" indent="0">
              <a:buNone/>
              <a:defRPr sz="1400" b="1"/>
            </a:lvl5pPr>
            <a:lvl6pPr marL="1955730" indent="0">
              <a:buNone/>
              <a:defRPr sz="1400" b="1"/>
            </a:lvl6pPr>
            <a:lvl7pPr marL="2346876" indent="0">
              <a:buNone/>
              <a:defRPr sz="1400" b="1"/>
            </a:lvl7pPr>
            <a:lvl8pPr marL="2738022" indent="0">
              <a:buNone/>
              <a:defRPr sz="1400" b="1"/>
            </a:lvl8pPr>
            <a:lvl9pPr marL="3129168" indent="0">
              <a:buNone/>
              <a:defRPr sz="14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4" name="Объект 2">
            <a:extLst>
              <a:ext uri="{FF2B5EF4-FFF2-40B4-BE49-F238E27FC236}">
                <a16:creationId xmlns:a16="http://schemas.microsoft.com/office/drawing/2014/main" id="{BDB58731-0025-45AA-B7E6-AE93EE2F2764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7759260" y="2945191"/>
            <a:ext cx="2311011" cy="346286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391146" indent="0">
              <a:buFontTx/>
              <a:buNone/>
              <a:defRPr sz="1600"/>
            </a:lvl2pPr>
            <a:lvl3pPr marL="782292" indent="0">
              <a:buFontTx/>
              <a:buNone/>
              <a:defRPr sz="1600"/>
            </a:lvl3pPr>
            <a:lvl4pPr marL="1173438" indent="0">
              <a:buFontTx/>
              <a:buNone/>
              <a:defRPr sz="1600"/>
            </a:lvl4pPr>
            <a:lvl5pPr marL="1564584" indent="0">
              <a:buFontTx/>
              <a:buNone/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8" name="Объект 2">
            <a:extLst>
              <a:ext uri="{FF2B5EF4-FFF2-40B4-BE49-F238E27FC236}">
                <a16:creationId xmlns:a16="http://schemas.microsoft.com/office/drawing/2014/main" id="{E9331FB5-268A-4AC3-A50C-029CFF37D9C2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65571" y="2470407"/>
            <a:ext cx="2304000" cy="23762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391146" indent="0">
              <a:buFontTx/>
              <a:buNone/>
              <a:defRPr sz="1600"/>
            </a:lvl2pPr>
            <a:lvl3pPr marL="782292" indent="0">
              <a:buFontTx/>
              <a:buNone/>
              <a:defRPr sz="1600"/>
            </a:lvl3pPr>
            <a:lvl4pPr marL="1173438" indent="0">
              <a:buFontTx/>
              <a:buNone/>
              <a:defRPr sz="1600"/>
            </a:lvl4pPr>
            <a:lvl5pPr marL="1564584" indent="0">
              <a:buFontTx/>
              <a:buNone/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9" name="Объект 2">
            <a:extLst>
              <a:ext uri="{FF2B5EF4-FFF2-40B4-BE49-F238E27FC236}">
                <a16:creationId xmlns:a16="http://schemas.microsoft.com/office/drawing/2014/main" id="{073B8669-4C3C-4E00-85DA-6D255EE3B472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037214" y="2470407"/>
            <a:ext cx="2304000" cy="23762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391146" indent="0">
              <a:buFontTx/>
              <a:buNone/>
              <a:defRPr sz="1600"/>
            </a:lvl2pPr>
            <a:lvl3pPr marL="782292" indent="0">
              <a:buFontTx/>
              <a:buNone/>
              <a:defRPr sz="1600"/>
            </a:lvl3pPr>
            <a:lvl4pPr marL="1173438" indent="0">
              <a:buFontTx/>
              <a:buNone/>
              <a:defRPr sz="1600"/>
            </a:lvl4pPr>
            <a:lvl5pPr marL="1564584" indent="0">
              <a:buFontTx/>
              <a:buNone/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0" name="Объект 2">
            <a:extLst>
              <a:ext uri="{FF2B5EF4-FFF2-40B4-BE49-F238E27FC236}">
                <a16:creationId xmlns:a16="http://schemas.microsoft.com/office/drawing/2014/main" id="{6D28D3A1-3506-42DA-8E0C-5D900B154BFB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5408857" y="2470407"/>
            <a:ext cx="2304000" cy="23762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391146" indent="0">
              <a:buFontTx/>
              <a:buNone/>
              <a:defRPr sz="1600"/>
            </a:lvl2pPr>
            <a:lvl3pPr marL="782292" indent="0">
              <a:buFontTx/>
              <a:buNone/>
              <a:defRPr sz="1600"/>
            </a:lvl3pPr>
            <a:lvl4pPr marL="1173438" indent="0">
              <a:buFontTx/>
              <a:buNone/>
              <a:defRPr sz="1600"/>
            </a:lvl4pPr>
            <a:lvl5pPr marL="1564584" indent="0">
              <a:buFontTx/>
              <a:buNone/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2143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</p:spPr>
        <p:txBody>
          <a:bodyPr/>
          <a:lstStyle>
            <a:lvl1pPr marL="0" indent="0" algn="ctr">
              <a:buNone/>
              <a:defRPr sz="2100"/>
            </a:lvl1pPr>
            <a:lvl2pPr marL="391146" indent="0" algn="ctr">
              <a:buNone/>
              <a:defRPr sz="1700"/>
            </a:lvl2pPr>
            <a:lvl3pPr marL="782292" indent="0" algn="ctr">
              <a:buNone/>
              <a:defRPr sz="1500"/>
            </a:lvl3pPr>
            <a:lvl4pPr marL="1173438" indent="0" algn="ctr">
              <a:buNone/>
              <a:defRPr sz="1400"/>
            </a:lvl4pPr>
            <a:lvl5pPr marL="1564584" indent="0" algn="ctr">
              <a:buNone/>
              <a:defRPr sz="1400"/>
            </a:lvl5pPr>
            <a:lvl6pPr marL="1955730" indent="0" algn="ctr">
              <a:buNone/>
              <a:defRPr sz="1400"/>
            </a:lvl6pPr>
            <a:lvl7pPr marL="2346876" indent="0" algn="ctr">
              <a:buNone/>
              <a:defRPr sz="1400"/>
            </a:lvl7pPr>
            <a:lvl8pPr marL="2738022" indent="0" algn="ctr">
              <a:buNone/>
              <a:defRPr sz="1400"/>
            </a:lvl8pPr>
            <a:lvl9pPr marL="3129168" indent="0" algn="ctr">
              <a:buNone/>
              <a:defRPr sz="1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0CA2-EE7C-4F21-BC99-1B7BC45BB5BA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95CB-C0AE-4384-84F4-5E78CCE15A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1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0CA2-EE7C-4F21-BC99-1B7BC45BB5BA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95CB-C0AE-4384-84F4-5E78CCE15AAB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45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B0CA2-EE7C-4F21-BC99-1B7BC45BB5BA}" type="datetimeFigureOut">
              <a:rPr lang="ru-RU" smtClean="0"/>
              <a:pPr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B95CB-C0AE-4384-84F4-5E78CCE15AA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93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5" r:id="rId2"/>
    <p:sldLayoutId id="2147483719" r:id="rId3"/>
    <p:sldLayoutId id="2147483739" r:id="rId4"/>
    <p:sldLayoutId id="2147483736" r:id="rId5"/>
    <p:sldLayoutId id="2147483738" r:id="rId6"/>
    <p:sldLayoutId id="2147483737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l" defTabSz="782292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5573" indent="-195573" algn="l" defTabSz="782292" rtl="0" eaLnBrk="1" latinLnBrk="0" hangingPunct="1">
        <a:lnSpc>
          <a:spcPct val="90000"/>
        </a:lnSpc>
        <a:spcBef>
          <a:spcPts val="85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719" indent="-195573" algn="l" defTabSz="782292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77865" indent="-195573" algn="l" defTabSz="782292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011" indent="-195573" algn="l" defTabSz="782292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60157" indent="-195573" algn="l" defTabSz="782292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51303" indent="-195573" algn="l" defTabSz="782292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42449" indent="-195573" algn="l" defTabSz="782292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33595" indent="-195573" algn="l" defTabSz="782292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24741" indent="-195573" algn="l" defTabSz="782292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822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91146" algn="l" defTabSz="7822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82292" algn="l" defTabSz="7822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3438" algn="l" defTabSz="7822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64584" algn="l" defTabSz="7822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55730" algn="l" defTabSz="7822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46876" algn="l" defTabSz="7822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38022" algn="l" defTabSz="7822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29168" algn="l" defTabSz="7822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telegram.org/api" TargetMode="External"/><Relationship Id="rId7" Type="http://schemas.openxmlformats.org/officeDocument/2006/relationships/hyperlink" Target="https://t.me/Techno_Soft_SuppBot" TargetMode="External"/><Relationship Id="rId2" Type="http://schemas.openxmlformats.org/officeDocument/2006/relationships/hyperlink" Target="https://core.telegram.org/bots/api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github.com/ru" TargetMode="External"/><Relationship Id="rId5" Type="http://schemas.openxmlformats.org/officeDocument/2006/relationships/hyperlink" Target="https://github.com/K1pY69" TargetMode="External"/><Relationship Id="rId4" Type="http://schemas.openxmlformats.org/officeDocument/2006/relationships/hyperlink" Target="https://www.jetbrains.com/ru-ru/pycharm/download/#section=window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EBF47-2662-48D1-B238-FBEE452D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164" y="3060551"/>
            <a:ext cx="9679452" cy="3121418"/>
          </a:xfrm>
        </p:spPr>
        <p:txBody>
          <a:bodyPr>
            <a:normAutofit fontScale="90000"/>
          </a:bodyPr>
          <a:lstStyle/>
          <a:p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производственной практики </a:t>
            </a:r>
            <a:br>
              <a:rPr lang="ru-RU" sz="2100" dirty="0"/>
            </a:br>
            <a:r>
              <a:rPr lang="ru-RU" sz="2100" dirty="0"/>
              <a:t> </a:t>
            </a:r>
            <a:br>
              <a:rPr lang="ru-RU" sz="2100" dirty="0"/>
            </a:br>
            <a:r>
              <a:rPr lang="ru-RU" sz="2000" dirty="0"/>
              <a:t>по профессиональному модулю </a:t>
            </a:r>
            <a:br>
              <a:rPr lang="en-US" sz="2000" dirty="0"/>
            </a:br>
            <a:r>
              <a:rPr lang="ru-RU" sz="2000" dirty="0"/>
              <a:t>ПМ.04 Сопровождение информационных систем</a:t>
            </a:r>
            <a:br>
              <a:rPr lang="en-US" sz="2000" dirty="0"/>
            </a:br>
            <a:br>
              <a:rPr lang="ru-RU" sz="2000" dirty="0"/>
            </a:br>
            <a:r>
              <a:rPr lang="ru-RU" sz="2000" dirty="0"/>
              <a:t>в период с «12» января 2023 г. по «25» января 2023 г.</a:t>
            </a:r>
            <a:br>
              <a:rPr lang="en-US" sz="2000" dirty="0"/>
            </a:br>
            <a:br>
              <a:rPr lang="ru-RU" sz="2000" dirty="0"/>
            </a:br>
            <a:r>
              <a:rPr lang="ru-RU" sz="2000" dirty="0"/>
              <a:t>Специальность 09.02.07 Информационные системы и программирование </a:t>
            </a:r>
            <a:br>
              <a:rPr lang="ru-RU" sz="2700" dirty="0"/>
            </a:br>
            <a:br>
              <a:rPr lang="ru-RU" sz="2100" dirty="0"/>
            </a:br>
            <a:endParaRPr lang="ru-RU" sz="2700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EC7E33D-1387-4B56-A695-F4C72A50F4EE}"/>
              </a:ext>
            </a:extLst>
          </p:cNvPr>
          <p:cNvSpPr txBox="1">
            <a:spLocks/>
          </p:cNvSpPr>
          <p:nvPr/>
        </p:nvSpPr>
        <p:spPr bwMode="auto">
          <a:xfrm>
            <a:off x="378148" y="6387602"/>
            <a:ext cx="9217024" cy="1173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ru-RU" altLang="ru-RU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ФИО обучающегося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: </a:t>
            </a:r>
            <a:r>
              <a:rPr kumimoji="0" lang="ru-RU" altLang="ru-RU" sz="2000" b="0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Романов Илья Станиславович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ru-RU" altLang="ru-RU" sz="20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ru-RU" altLang="ru-RU" sz="2000" dirty="0">
                <a:solidFill>
                  <a:srgbClr val="FF0000"/>
                </a:solidFill>
              </a:rPr>
              <a:t>Группа: ДКИП-306</a:t>
            </a:r>
          </a:p>
          <a:p>
            <a:pPr lvl="0" algn="l" defTabSz="914400"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ФИО Руководител</a:t>
            </a:r>
            <a:r>
              <a:rPr kumimoji="0" lang="ru-RU" altLang="ru-RU" sz="2000" b="0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я:  </a:t>
            </a:r>
            <a:r>
              <a:rPr lang="ru-RU" sz="2000" dirty="0" err="1">
                <a:solidFill>
                  <a:srgbClr val="FF0000"/>
                </a:solidFill>
              </a:rPr>
              <a:t>Чепрасов</a:t>
            </a:r>
            <a:r>
              <a:rPr lang="ru-RU" sz="2000" dirty="0">
                <a:solidFill>
                  <a:srgbClr val="FF0000"/>
                </a:solidFill>
              </a:rPr>
              <a:t> Глеб Сергеевич </a:t>
            </a:r>
            <a:endParaRPr lang="ru-RU" altLang="ru-RU" sz="2000" dirty="0">
              <a:solidFill>
                <a:srgbClr val="FF0000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ru-RU" altLang="ru-RU" sz="22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ru-RU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ru-RU" sz="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ru-RU" altLang="ru-RU" sz="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2C01-F3A7-4DE2-9DF2-AD08FA482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180" y="1620391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НЕГОСУДАРСТВЕННОЕ ОБРАЗОВАТЕЛЬНОЕ ЧАСТНОЕ УЧРЕЖДЕНИЕ ВЫСШЕГО ОБРАЗОВАНИЯ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«МОСКОВСКИЙ ФИНАНСОВО-ПРОМЫШЛЕННЫЙ УНИВЕРСИТЕТ «СИНЕРГИЯ»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Колледж «Синергия»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Кафедра цифровой экономики</a:t>
            </a:r>
          </a:p>
        </p:txBody>
      </p:sp>
    </p:spTree>
    <p:extLst>
      <p:ext uri="{BB962C8B-B14F-4D97-AF65-F5344CB8AC3E}">
        <p14:creationId xmlns:p14="http://schemas.microsoft.com/office/powerpoint/2010/main" val="1357806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3D5D-6071-4D13-981C-058D6B14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61" y="29197"/>
            <a:ext cx="9687193" cy="1703543"/>
          </a:xfr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Исследовательский этап.</a:t>
            </a:r>
            <a:br>
              <a:rPr lang="ru-RU" dirty="0"/>
            </a:br>
            <a:r>
              <a:rPr lang="ru-RU" dirty="0"/>
              <a:t>Сбор информации об объекте практики и анализ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1DC268-3756-4D5C-8BFE-1C6ED6F2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48" y="2628503"/>
            <a:ext cx="9824904" cy="401401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Организационно-правовая форма и характер собственности: ОБЩЕСТВО С ОГРАНИЧЕННОЙ ОТВЕТСТВЕННОСТЬЮ МЕЖДУНАРОДНАЯ ТЕХНО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КОРПОРАЦИЯ "ТЕХНОСОФТ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 собственности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частный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вид деятельности: Разработка компьютерного программного обеспечения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виды деятельности: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Торговля розничная компьютерами, периферийными устройствами к ним и программным обеспечением в специализированных магазинах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 по обследованию и экспертизе компьютерных систем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 по обработке данных, предоставление услуг по размещению информации и связанная с этим деятельность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-порталов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 по обучению пользователей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 по обследованию и экспертизе компьютерных систем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F4A8DA-7B1E-45B2-85EA-94287A25C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29250" y="1935148"/>
            <a:ext cx="9824904" cy="490947"/>
          </a:xfrm>
        </p:spPr>
        <p:txBody>
          <a:bodyPr>
            <a:normAutofit/>
          </a:bodyPr>
          <a:lstStyle/>
          <a:p>
            <a:r>
              <a:rPr lang="ru-RU" sz="2400" dirty="0"/>
              <a:t>Характеристика предприятия и его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0382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C5A7F-76CB-4A03-A575-6A445E1D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60" y="207555"/>
            <a:ext cx="9687193" cy="567848"/>
          </a:xfrm>
        </p:spPr>
        <p:txBody>
          <a:bodyPr/>
          <a:lstStyle/>
          <a:p>
            <a:r>
              <a:rPr lang="ru-RU" dirty="0"/>
              <a:t>Исследовательский этап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E9D6EE2-A117-4657-B57F-7EFC8A76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292" y="3348583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F747E617-D31D-4D36-9676-5263B1B6231E}"/>
              </a:ext>
            </a:extLst>
          </p:cNvPr>
          <p:cNvSpPr txBox="1">
            <a:spLocks/>
          </p:cNvSpPr>
          <p:nvPr/>
        </p:nvSpPr>
        <p:spPr>
          <a:xfrm>
            <a:off x="178754" y="505363"/>
            <a:ext cx="9824904" cy="840781"/>
          </a:xfrm>
          <a:prstGeom prst="rect">
            <a:avLst/>
          </a:prstGeom>
        </p:spPr>
        <p:txBody>
          <a:bodyPr vert="horz" lIns="104306" tIns="52153" rIns="104306" bIns="52153" rtlCol="0" anchor="b">
            <a:noAutofit/>
          </a:bodyPr>
          <a:lstStyle>
            <a:lvl1pPr marL="87313" indent="0" algn="l" defTabSz="782292" rtl="0" eaLnBrk="1" latinLnBrk="0" hangingPunct="1">
              <a:lnSpc>
                <a:spcPct val="90000"/>
              </a:lnSpc>
              <a:spcBef>
                <a:spcPts val="856"/>
              </a:spcBef>
              <a:buFont typeface="Arial" panose="020B0604020202020204" pitchFamily="34" charset="0"/>
              <a:buNone/>
              <a:defRPr sz="1800" b="1" kern="120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1146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292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3438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4584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5730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6876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8022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29168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dirty="0"/>
              <a:t>Организационная структура управления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86460" y="6588943"/>
            <a:ext cx="4893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5.Организационная структура управления.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59" y="2005274"/>
            <a:ext cx="4368001" cy="40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6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C5A7F-76CB-4A03-A575-6A445E1D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65" y="231530"/>
            <a:ext cx="9687193" cy="567848"/>
          </a:xfrm>
        </p:spPr>
        <p:txBody>
          <a:bodyPr/>
          <a:lstStyle/>
          <a:p>
            <a:r>
              <a:rPr lang="ru-RU" dirty="0"/>
              <a:t>Исследовательский этап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E9D6EE2-A117-4657-B57F-7EFC8A76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292" y="3348583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83321" y="2052439"/>
            <a:ext cx="10307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продуктов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услуг исследуемой организации включает в себя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компьютерного программного обеспечения; </a:t>
            </a:r>
          </a:p>
          <a:p>
            <a:pPr marL="457200" indent="-457200"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Услуги по обучению пользователей Торговля розничная компьютерами, периферийными устройствами к ним и программным обеспечением в специализированных магазинах </a:t>
            </a:r>
          </a:p>
          <a:p>
            <a:pPr marL="457200" indent="-457200"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Услуга по обработке данных, а также предоставление услуг по размещению информации и связанная с этим деятельность </a:t>
            </a:r>
          </a:p>
          <a:p>
            <a:pPr marL="457200" indent="-457200"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-порталов </a:t>
            </a:r>
          </a:p>
          <a:p>
            <a:pPr marL="457200" indent="-457200"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Оказанию компьютерных информационных услуг телефонной связи </a:t>
            </a:r>
          </a:p>
          <a:p>
            <a:pPr marL="457200" indent="-457200"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Оказанию услуг по составлению обзоров новостей, услуг по подборке печатных изданий и подобной информации </a:t>
            </a:r>
          </a:p>
          <a:p>
            <a:pPr marL="457200" indent="-457200"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Оказание услуг инвестиционных фондов и аналогичных финансовых организаций </a:t>
            </a:r>
          </a:p>
          <a:p>
            <a:pPr marL="457200" indent="-457200"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 прочих финансовых услуг, кроме услуг по страхованию и пенсионному обеспечению, не включенных в другие группировки </a:t>
            </a:r>
          </a:p>
          <a:p>
            <a:pPr marL="457200" indent="-457200"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Услуги по управлению в области прогнозирования и планирования </a:t>
            </a:r>
          </a:p>
          <a:p>
            <a:pPr marL="457200" indent="-457200"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Услуги по управление в области статистики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F747E617-D31D-4D36-9676-5263B1B6231E}"/>
              </a:ext>
            </a:extLst>
          </p:cNvPr>
          <p:cNvSpPr txBox="1">
            <a:spLocks/>
          </p:cNvSpPr>
          <p:nvPr/>
        </p:nvSpPr>
        <p:spPr>
          <a:xfrm>
            <a:off x="7756" y="657135"/>
            <a:ext cx="10483220" cy="840781"/>
          </a:xfrm>
          <a:prstGeom prst="rect">
            <a:avLst/>
          </a:prstGeom>
        </p:spPr>
        <p:txBody>
          <a:bodyPr vert="horz" lIns="104306" tIns="52153" rIns="104306" bIns="52153" rtlCol="0" anchor="b">
            <a:noAutofit/>
          </a:bodyPr>
          <a:lstStyle>
            <a:lvl1pPr marL="87313" indent="0" algn="l" defTabSz="782292" rtl="0" eaLnBrk="1" latinLnBrk="0" hangingPunct="1">
              <a:lnSpc>
                <a:spcPct val="90000"/>
              </a:lnSpc>
              <a:spcBef>
                <a:spcPts val="856"/>
              </a:spcBef>
              <a:buFont typeface="Arial" panose="020B0604020202020204" pitchFamily="34" charset="0"/>
              <a:buNone/>
              <a:defRPr sz="1800" b="1" kern="120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1146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292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3438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4584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5730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6876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8022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29168" indent="0" algn="l" defTabSz="782292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dirty="0"/>
              <a:t>Состав продуктов/ услуг исследуемой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2077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C5A7F-76CB-4A03-A575-6A445E1D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60" y="251570"/>
            <a:ext cx="9687193" cy="567848"/>
          </a:xfrm>
        </p:spPr>
        <p:txBody>
          <a:bodyPr/>
          <a:lstStyle/>
          <a:p>
            <a:r>
              <a:rPr lang="ru-RU" dirty="0"/>
              <a:t>Исследовательский этап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E9D6EE2-A117-4657-B57F-7EFC8A76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292" y="3348583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66814" y="1749288"/>
            <a:ext cx="9407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выбрал 6 кейс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канала компании ООО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ТехноСофт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разработать чат-бот техподдержки.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разработки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–Python 3.10.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 ранее найденные уязвимости, чтобы убедиться, что исправление работает, убедился, что в сети нет открытого порта, а также выполнил проверку на утечку памяти и переполнение буфера - бот прошел успешно</a:t>
            </a:r>
          </a:p>
          <a:p>
            <a:pPr lvl="0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Техническая архитектура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F747E617-D31D-4D36-9676-5263B1B6231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25273" y="856739"/>
            <a:ext cx="9824904" cy="840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dirty="0"/>
              <a:t>Структура программного и аппаратного обеспечения информационной системы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3" y="4140670"/>
            <a:ext cx="4718191" cy="213018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20" y="4143749"/>
            <a:ext cx="3355311" cy="2127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4212" y="6270856"/>
            <a:ext cx="437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1.Техническая архитектура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54970" y="6270856"/>
            <a:ext cx="5184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2.Техническая архитектура сетевого окружения</a:t>
            </a:r>
          </a:p>
        </p:txBody>
      </p:sp>
    </p:spTree>
    <p:extLst>
      <p:ext uri="{BB962C8B-B14F-4D97-AF65-F5344CB8AC3E}">
        <p14:creationId xmlns:p14="http://schemas.microsoft.com/office/powerpoint/2010/main" val="75500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C5A7F-76CB-4A03-A575-6A445E1D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84" y="251570"/>
            <a:ext cx="9687193" cy="567848"/>
          </a:xfrm>
        </p:spPr>
        <p:txBody>
          <a:bodyPr/>
          <a:lstStyle/>
          <a:p>
            <a:r>
              <a:rPr lang="ru-RU" dirty="0"/>
              <a:t>Исследовательский этап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47E617-D31D-4D36-9676-5263B1B6231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25273" y="856739"/>
            <a:ext cx="9824904" cy="84078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dirty="0"/>
              <a:t>Структура программного и аппаратного обеспечения информационной системы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E9D6EE2-A117-4657-B57F-7EFC8A76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292" y="3348583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62984" y="1769514"/>
            <a:ext cx="993285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архитектура для выбранной информационной системы состоит из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кроссплатформенная интегрированная среда разработки для языка программирования Python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VisualStudio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Автономный редактор исходного кода, работающий в Windows и других операционных системах, поддерживающими любые языки программирования.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крупнейший веб-сервис для хостинга IT-проектов и их совместной разработки.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 -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кроссплатформенная система мгновенного обмена сообщениями (мессенджер) с функциями обмениваться текстовыми, голосовыми и видео сообщениями, стикерами и фотографиями, файлами многих форматов. Также можно совершать видео и аудиозвонки и трансляции в каналах и группах, организовывать конференции, многопользовательские группы и каналы.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и методы сопровождения включают в себя функции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Прием и обработки заявок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 конфигурациями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 инцидентами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Сопровождения локальной сети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оборудованием рабочих мест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системного программного обеспечения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прикладного программного обеспечения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специального программного обеспечения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каналов   подключения   к   сети Интернет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беспроводных сетей на базе стандарта IEEE 802.11 (сети wi-fi)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телефонных каналов связи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электронной почты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серверной инфраструктуры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 хранения данных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Предоставления ИТ-специалистов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отчетности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Поддержания резерва ИТ-оборудования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Мониторинга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 и роли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Обновления и восстановления данных в выбранной информационной системе будет через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11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C5A7F-76CB-4A03-A575-6A445E1D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470" y="251570"/>
            <a:ext cx="9687193" cy="567848"/>
          </a:xfrm>
        </p:spPr>
        <p:txBody>
          <a:bodyPr/>
          <a:lstStyle/>
          <a:p>
            <a:r>
              <a:rPr lang="ru-RU" dirty="0"/>
              <a:t>Исследовательский этап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47E617-D31D-4D36-9676-5263B1B6231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27818" y="860107"/>
            <a:ext cx="9824904" cy="840781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ru-RU" sz="3000" dirty="0"/>
              <a:t>Структура программного и аппаратного обеспечения информационной системы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E9D6EE2-A117-4657-B57F-7EFC8A76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292" y="3348583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50469" y="1980431"/>
            <a:ext cx="968719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Типовое техническое задние на сопровождение состоит из следующих элементов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Наименование работ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 выполнения работ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системы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системе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локализации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интеграции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уровню сервиса 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емкости системы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информационной безопасности </a:t>
            </a: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91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C5A7F-76CB-4A03-A575-6A445E1D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470" y="251570"/>
            <a:ext cx="9687193" cy="567848"/>
          </a:xfrm>
        </p:spPr>
        <p:txBody>
          <a:bodyPr/>
          <a:lstStyle/>
          <a:p>
            <a:r>
              <a:rPr lang="ru-RU" dirty="0"/>
              <a:t>Исследовательский этап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47E617-D31D-4D36-9676-5263B1B6231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27818" y="860107"/>
            <a:ext cx="9824904" cy="840781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ru-RU" sz="3000" dirty="0"/>
              <a:t>Структура программного и аппаратного обеспечения информационной системы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E9D6EE2-A117-4657-B57F-7EFC8A76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292" y="3348583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65529" y="1908423"/>
            <a:ext cx="9687193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оценки качества и надежности функционирования выбранной информационной системы включают в себя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Достоверность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Надежность.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программным и техническим средствам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устойчивого функционирования информационной системы</a:t>
            </a: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3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645086"/>
            <a:ext cx="10160727" cy="387798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3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Подробное описание полученного практического опыта </a:t>
            </a: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 подтверждением):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написания технического задания на сопровождение информационной системы;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выявления и исправления ошибок в программном коде информационной системы;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обучающей документации для пользователей информационной системы;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оценки качества и надежности функционирования информационной системы в соответствии с критериями технического задания.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8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9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Написания технического задания на сопровождение информационной системы.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3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научился анализировать работу компании и составлять необходимые требования для сопровождения информационной системы</a:t>
            </a: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396" y="2628503"/>
            <a:ext cx="5468477" cy="3579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0436" y="6208014"/>
            <a:ext cx="5974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6.Перечень основных требований и содержание.</a:t>
            </a:r>
          </a:p>
        </p:txBody>
      </p:sp>
    </p:spTree>
    <p:extLst>
      <p:ext uri="{BB962C8B-B14F-4D97-AF65-F5344CB8AC3E}">
        <p14:creationId xmlns:p14="http://schemas.microsoft.com/office/powerpoint/2010/main" val="153762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9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Написания технического задания на сопровождение информационной системы.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3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 разработке требований функциональности и архитектурным системам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0" y="2617726"/>
            <a:ext cx="3747491" cy="33123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12" y="2617726"/>
            <a:ext cx="2674805" cy="33123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928" y="2617726"/>
            <a:ext cx="2619521" cy="3312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150" y="5993652"/>
            <a:ext cx="4224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7.Требования к архитектуре системы и функциональности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37487" y="5942728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8.Требования к  функциональности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48096" y="5942728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9.Требования к  функциональности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88729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9AA99-22D7-45B3-8069-6E1FEDD9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50156" y="1980431"/>
            <a:ext cx="9547495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ru-RU" sz="2000" b="1" dirty="0">
                <a:cs typeface="Arial" panose="020B0604020202020204" pitchFamily="34" charset="0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000" b="1" dirty="0">
                <a:cs typeface="Arial" panose="020B0604020202020204" pitchFamily="34" charset="0"/>
              </a:rPr>
              <a:t>II. </a:t>
            </a:r>
            <a:r>
              <a:rPr lang="ru-RU" sz="2000" b="1" dirty="0"/>
              <a:t>Изучение структуры и технического оснащения исследуемой организации – объекта практики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000" b="1" dirty="0">
                <a:cs typeface="Arial" panose="020B0604020202020204" pitchFamily="34" charset="0"/>
              </a:rPr>
              <a:t>III. </a:t>
            </a:r>
            <a:r>
              <a:rPr lang="ru-RU" sz="2000" b="1" dirty="0"/>
              <a:t>Сбор информации об объекте практики и ознакомление с содержанием источников</a:t>
            </a:r>
            <a:endParaRPr lang="en-US" sz="2000" b="1" dirty="0">
              <a:cs typeface="Arial" panose="020B0604020202020204" pitchFamily="34" charset="0"/>
            </a:endParaRP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IV. </a:t>
            </a:r>
            <a:r>
              <a:rPr lang="ru-RU" sz="2000" b="1" dirty="0"/>
              <a:t>Экспериментально-практическая работа. Приобретение необходимых знаний, умений и практического опыта работы по специальности в рамках освоения вида деятельности ВД 6. Сопровождение информационных систем</a:t>
            </a:r>
            <a:endParaRPr lang="en-US" sz="2000" b="1" dirty="0"/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000" b="1" dirty="0">
                <a:cs typeface="Arial" panose="020B0604020202020204" pitchFamily="34" charset="0"/>
              </a:rPr>
              <a:t>V. </a:t>
            </a:r>
            <a:r>
              <a:rPr lang="ru-RU" sz="2000" b="1" dirty="0"/>
              <a:t>Обработка и систематизация полученного фактического материала</a:t>
            </a:r>
            <a:endParaRPr lang="ru-RU" sz="2000" b="1" dirty="0">
              <a:cs typeface="Arial" panose="020B0604020202020204" pitchFamily="34" charset="0"/>
            </a:endParaRPr>
          </a:p>
          <a:p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9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Написания технического задания на сопровождение информационной системы.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48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анализе составлений требований к локализации, интеграции и уровню сервиса для информационной системе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516" y="2612685"/>
            <a:ext cx="2880320" cy="4042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6340" y="6654980"/>
            <a:ext cx="792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10.Требования к локализации, интеграции и уровню сервиса.</a:t>
            </a:r>
          </a:p>
        </p:txBody>
      </p:sp>
    </p:spTree>
    <p:extLst>
      <p:ext uri="{BB962C8B-B14F-4D97-AF65-F5344CB8AC3E}">
        <p14:creationId xmlns:p14="http://schemas.microsoft.com/office/powerpoint/2010/main" val="378131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90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Написания технического задания на сопровождение информационной системы.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48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анализе и составлений требований к емкости и информационной безопасности для информационной системе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293" y="6609923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11. Требований к емкости системы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12" y="2974984"/>
            <a:ext cx="2544697" cy="35621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636" y="2974983"/>
            <a:ext cx="4486010" cy="35621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86901" y="6639397"/>
            <a:ext cx="5305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12. Требований к информационной безопасности.</a:t>
            </a:r>
          </a:p>
        </p:txBody>
      </p:sp>
    </p:spTree>
    <p:extLst>
      <p:ext uri="{BB962C8B-B14F-4D97-AF65-F5344CB8AC3E}">
        <p14:creationId xmlns:p14="http://schemas.microsoft.com/office/powerpoint/2010/main" val="3471399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8"/>
            <a:ext cx="10160727" cy="1163395"/>
          </a:xfrm>
        </p:spPr>
        <p:txBody>
          <a:bodyPr/>
          <a:lstStyle/>
          <a:p>
            <a:r>
              <a:rPr lang="ru-RU" sz="2800"/>
              <a:t>Экспериментально-практическая работа. Выявления и исправления ошибок в программном коде информационной системы.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24" y="1725483"/>
            <a:ext cx="9824904" cy="5228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 высылает в своем сообщении неправильную команду, из-за чего не может ее распознать, при нажатии на нее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найти строчки кода в файлах, где бот должен высылать это сообщение(файлы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start.py echo.py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папке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handlers.users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1094034" y="4709296"/>
            <a:ext cx="8526066" cy="1481301"/>
            <a:chOff x="378147" y="5192704"/>
            <a:chExt cx="8526066" cy="148130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148" y="5192704"/>
              <a:ext cx="8526065" cy="790685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147" y="5902372"/>
              <a:ext cx="8526065" cy="77163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574876" y="3623720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13.Неправльный ответ от бота.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4412" y="6247003"/>
            <a:ext cx="7344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14.Строчки кода, где были допущены ошибки.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877ACAB-B56B-4B2A-A272-65BB18A39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604" y="2343570"/>
            <a:ext cx="3513944" cy="13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6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8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Выявления и исправления ошибок в программном коде информационной системы.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20" y="1771361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Исправленные строчки кода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Сохраняем файлы с исправленными ошибками, после запускаем бота и проверяем результат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2178348" y="2108916"/>
            <a:ext cx="5832648" cy="1080120"/>
            <a:chOff x="965891" y="5368239"/>
            <a:chExt cx="8659433" cy="162791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891" y="6148307"/>
              <a:ext cx="8659433" cy="847843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891" y="5368239"/>
              <a:ext cx="8659433" cy="79068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322364" y="3113062"/>
            <a:ext cx="7344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.Строчки кода, с исправленными ошибками.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2444" y="6561368"/>
            <a:ext cx="7344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16.Отправка ботом корректного сообщения.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C01012-AA9D-4D7F-A055-62EFA38CA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475" y="3706612"/>
            <a:ext cx="4776393" cy="27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06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8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Выявления и исправления ошибок в программном коде информационной системы.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3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handlers.users.init.py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нельзя импортировать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(dispatcher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был присвоен ко всем файлам в папке.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6" y="2484487"/>
            <a:ext cx="5940229" cy="3226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t="2888" r="59264" b="-2888"/>
          <a:stretch/>
        </p:blipFill>
        <p:spPr>
          <a:xfrm>
            <a:off x="6858868" y="4485898"/>
            <a:ext cx="3240360" cy="12864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12536" y="5797054"/>
            <a:ext cx="4333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18.Ошибка,где неправильный импорт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2717" y="5791111"/>
            <a:ext cx="3213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17.Ошибка импорта.</a:t>
            </a:r>
          </a:p>
        </p:txBody>
      </p:sp>
    </p:spTree>
    <p:extLst>
      <p:ext uri="{BB962C8B-B14F-4D97-AF65-F5344CB8AC3E}">
        <p14:creationId xmlns:p14="http://schemas.microsoft.com/office/powerpoint/2010/main" val="3626032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8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Выявления и исправления ошибок в программном коде информационной системы.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3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Нужно прописать, из каких файлов будет происходить импорт, после присвоение значение нужного значения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на исправление строчек кода, после запуск бота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проверка на работоспособность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152" y="4502011"/>
            <a:ext cx="3744416" cy="198348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33" y="2617960"/>
            <a:ext cx="3038182" cy="12686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03389" y="3886580"/>
            <a:ext cx="3213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19.Исправление ошибки.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8625" y="6537538"/>
            <a:ext cx="3213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20.Бот работает.</a:t>
            </a:r>
          </a:p>
        </p:txBody>
      </p:sp>
    </p:spTree>
    <p:extLst>
      <p:ext uri="{BB962C8B-B14F-4D97-AF65-F5344CB8AC3E}">
        <p14:creationId xmlns:p14="http://schemas.microsoft.com/office/powerpoint/2010/main" val="3020428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8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Выявления и исправления ошибок в программном коде информационной системы.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3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 высылает некорректную клавиатуру, так как она не содержит в себе команды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/info: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Ищем ошибки в файле, где были созданы клавиатура и кнопки для нее. Ошибка находиться в размещении неправильной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первой кнопки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b4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когда должна стоять кнопка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403" y="4928479"/>
            <a:ext cx="5552914" cy="12977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2403" y="3915683"/>
            <a:ext cx="6324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21.Клавиатура содержащая не корректную кнопку.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8501" y="6261497"/>
            <a:ext cx="799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22.Строчки кода, где последовательное расположение кнопок не корректно.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17179A-B333-47A3-9E29-48A7316D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08" y="2259953"/>
            <a:ext cx="5256584" cy="16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95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8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Выявления и исправления ошибок в программном коде информационной системы.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3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Исправление порядка кнопок в клавиатуре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на корректность расположения кнопок в клавиатуре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508" y="4306899"/>
            <a:ext cx="3805380" cy="20397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99" y="2282219"/>
            <a:ext cx="3922252" cy="12281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18508" y="3550840"/>
            <a:ext cx="6324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23.Исправленные строчки кода.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50646" y="6320392"/>
            <a:ext cx="6324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24.Клавиатура содержащая  корректное расположение кнопок.</a:t>
            </a:r>
          </a:p>
        </p:txBody>
      </p:sp>
    </p:spTree>
    <p:extLst>
      <p:ext uri="{BB962C8B-B14F-4D97-AF65-F5344CB8AC3E}">
        <p14:creationId xmlns:p14="http://schemas.microsoft.com/office/powerpoint/2010/main" val="2501828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8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разработки обучающей документации для пользователей информационной системы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3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 разработки обучающей документации для пользователей информационной системы и создании аннотации.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6" y="2813895"/>
            <a:ext cx="7954485" cy="2715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0596" y="5677644"/>
            <a:ext cx="5305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Аннотация.</a:t>
            </a:r>
          </a:p>
        </p:txBody>
      </p:sp>
    </p:spTree>
    <p:extLst>
      <p:ext uri="{BB962C8B-B14F-4D97-AF65-F5344CB8AC3E}">
        <p14:creationId xmlns:p14="http://schemas.microsoft.com/office/powerpoint/2010/main" val="401137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8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разработки обучающей документации для пользователей информационной системы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24" y="1908423"/>
            <a:ext cx="10472975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 разработки обучающей документации для пользователей информационной системы и создании введения и описанием области применения, описание возможностей, требуемый уровень подготовки пользователя, а также перечень необходимой эксплуатационной документации.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96" y="3711639"/>
            <a:ext cx="3384376" cy="19987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036" y="3687754"/>
            <a:ext cx="4045347" cy="2019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207" y="5707358"/>
            <a:ext cx="3771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Введение. область применения и краткое описание возможностей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4500" y="570735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Введение. Уровень подготовки пользователя и перечень необходимой эксплуатационной документации.</a:t>
            </a:r>
          </a:p>
        </p:txBody>
      </p:sp>
    </p:spTree>
    <p:extLst>
      <p:ext uri="{BB962C8B-B14F-4D97-AF65-F5344CB8AC3E}">
        <p14:creationId xmlns:p14="http://schemas.microsoft.com/office/powerpoint/2010/main" val="38182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37599-D6D8-4F6D-8299-897E879A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24" y="143192"/>
            <a:ext cx="9687193" cy="567848"/>
          </a:xfrm>
        </p:spPr>
        <p:txBody>
          <a:bodyPr/>
          <a:lstStyle/>
          <a:p>
            <a:r>
              <a:rPr lang="ru-RU" dirty="0"/>
              <a:t>Организационный этап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A72EAB-AC9B-4564-B5A2-652358624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24" y="1908423"/>
            <a:ext cx="9824904" cy="468052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Я, Карпов Вадим Михайлович, проходил производственную практику по материалам кейса компании МТК ТехноСофт.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выполнении индивидуального задания по практике решал задачу разработку бота техподдержки телеграмм.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 началом практики: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•Принял участие в организационном собрании по практике.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•Ознакомился с комплектом шаблонов отчетной документации по практике.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•Уточнил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</a:p>
          <a:p>
            <a:pPr marL="885066" lvl="1" indent="-363538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внешнему виду:офицальный(деловой) стиль одежды.</a:t>
            </a:r>
          </a:p>
          <a:p>
            <a:pPr marL="885066" lvl="1" indent="-363538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работы: с 10 до 18</a:t>
            </a:r>
          </a:p>
          <a:p>
            <a:pPr marL="885066" lvl="1" indent="-363538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Круг обязанностей: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Разработка/апгрейд программного обеспечения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Установка/запуск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Разработкой инструкций и правил работы с программой</a:t>
            </a:r>
          </a:p>
          <a:p>
            <a:pPr marL="885066" lvl="1" indent="-363538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 к данным: Интернет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319FAD-9C52-40D6-8EEA-0A80857906F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80612" y="971513"/>
            <a:ext cx="9824904" cy="709522"/>
          </a:xfrm>
        </p:spPr>
        <p:txBody>
          <a:bodyPr>
            <a:noAutofit/>
          </a:bodyPr>
          <a:lstStyle/>
          <a:p>
            <a:r>
              <a:rPr lang="ru-RU" sz="2400" dirty="0"/>
              <a:t>Правила внутреннего распорядка, правила и нормы охраны труда, техники безопасности при работе с вычислительной техникой</a:t>
            </a:r>
          </a:p>
        </p:txBody>
      </p:sp>
    </p:spTree>
    <p:extLst>
      <p:ext uri="{BB962C8B-B14F-4D97-AF65-F5344CB8AC3E}">
        <p14:creationId xmlns:p14="http://schemas.microsoft.com/office/powerpoint/2010/main" val="985638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8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разработки обучающей документации для пользователей информационной системы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3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 разработки обучающей документации для пользователей информационной системы и созданием назначения и условиями применениями, а также подготовке перед началом работы.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70" y="3711586"/>
            <a:ext cx="4456003" cy="1986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20" y="3123663"/>
            <a:ext cx="3384376" cy="25747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285" y="5847648"/>
            <a:ext cx="4517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Назначение и условие применения.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8409" y="5834822"/>
            <a:ext cx="328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Подготовка к работе</a:t>
            </a:r>
          </a:p>
        </p:txBody>
      </p:sp>
    </p:spTree>
    <p:extLst>
      <p:ext uri="{BB962C8B-B14F-4D97-AF65-F5344CB8AC3E}">
        <p14:creationId xmlns:p14="http://schemas.microsoft.com/office/powerpoint/2010/main" val="1179651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8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разработки обучающей документации для пользователей информационной системы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3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 разработки обучающей документации для пользователей информационной системы и созданием описанием операций с информационной системой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6260" y="6081432"/>
            <a:ext cx="328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Описание операций.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14852" y="6081432"/>
            <a:ext cx="328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Описание операций.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DB107D-DB3F-443D-9DBD-560BCCFD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49" y="2829413"/>
            <a:ext cx="3887928" cy="31522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3EF597-8458-4BCF-B636-E490D219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12" y="2770578"/>
            <a:ext cx="3288811" cy="32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3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57288"/>
            <a:ext cx="10160727" cy="1163395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разработки обучающей документации для пользователей информационной системы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3" y="1908423"/>
            <a:ext cx="9824904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 разработки обучающей документации для пользователей информационной системы и созданием возможных аварийных ситуациях при использовании информационной системе, а также описанием терминов и сокращений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40" y="3303980"/>
            <a:ext cx="2913124" cy="28255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r="5381"/>
          <a:stretch/>
        </p:blipFill>
        <p:spPr>
          <a:xfrm>
            <a:off x="561036" y="3303980"/>
            <a:ext cx="2206074" cy="28176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5489" r="3038"/>
          <a:stretch/>
        </p:blipFill>
        <p:spPr>
          <a:xfrm>
            <a:off x="7337288" y="4825895"/>
            <a:ext cx="3030269" cy="10908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4132" y="6160662"/>
            <a:ext cx="328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Аварийные ситуации.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18696" y="6164953"/>
            <a:ext cx="328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Аварийные ситуации.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98140" y="6160662"/>
            <a:ext cx="328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Термины и сокращений.</a:t>
            </a:r>
          </a:p>
        </p:txBody>
      </p:sp>
    </p:spTree>
    <p:extLst>
      <p:ext uri="{BB962C8B-B14F-4D97-AF65-F5344CB8AC3E}">
        <p14:creationId xmlns:p14="http://schemas.microsoft.com/office/powerpoint/2010/main" val="36762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69289-9DDC-4694-ACEC-809A4F61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61" y="108223"/>
            <a:ext cx="10328639" cy="1938992"/>
          </a:xfrm>
        </p:spPr>
        <p:txBody>
          <a:bodyPr/>
          <a:lstStyle/>
          <a:p>
            <a:r>
              <a:rPr lang="ru-RU" sz="2800" dirty="0"/>
              <a:t>Экспериментально-практическая работа. оценки качества и надежности функционирования информационной системы в соответствии с критериями технического задания.</a:t>
            </a:r>
            <a:br>
              <a:rPr lang="ru-RU" sz="2800" dirty="0"/>
            </a:br>
            <a:r>
              <a:rPr lang="ru-RU" sz="2800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4BD0FD-BFCD-433E-B213-6B751D24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16" y="1908423"/>
            <a:ext cx="10513167" cy="4730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 разработки и составлением оценки качества и надежности функционирования информационной системы в соответствии с критериями технического задания.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7" y="3220363"/>
            <a:ext cx="3744416" cy="2854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012" y="6054622"/>
            <a:ext cx="505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Требования к надежности функционирования. Техническое и программное обеспечение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3203" y="6054622"/>
            <a:ext cx="4385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Требования к обеспечению надежного (устойчивого) функционирования программы.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015" y="3163110"/>
            <a:ext cx="3821976" cy="289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45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90868-9235-4A1C-8007-8D8D6767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277367"/>
            <a:ext cx="9687193" cy="1135696"/>
          </a:xfrm>
        </p:spPr>
        <p:txBody>
          <a:bodyPr/>
          <a:lstStyle/>
          <a:p>
            <a:r>
              <a:rPr lang="ru-RU" dirty="0"/>
              <a:t>Аналитический этап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85FD4-A2F2-4FCD-9663-8CBC421A3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72" y="1868189"/>
            <a:ext cx="9526363" cy="4648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TechnoSoft_SuppBot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выполняет все, что было описано в техническом задании. </a:t>
            </a: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</a:t>
            </a: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в последствии обновить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бота, добавив сбор информации о вопросах направленных в техподдержку, после выкладывать ответы на часто задаваемые вопросы 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канал привязанный к боту, тем самым снизив нагрузку на бота.</a:t>
            </a: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можно, обновлять информацию по поводу работы бота, чтобы пользователи имели понимание о состоянии функций бота и его работе.</a:t>
            </a:r>
          </a:p>
        </p:txBody>
      </p:sp>
    </p:spTree>
    <p:extLst>
      <p:ext uri="{BB962C8B-B14F-4D97-AF65-F5344CB8AC3E}">
        <p14:creationId xmlns:p14="http://schemas.microsoft.com/office/powerpoint/2010/main" val="134779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AD8984-A38D-4E8D-95B8-FFA4856C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06" y="334787"/>
            <a:ext cx="9687193" cy="567848"/>
          </a:xfrm>
        </p:spPr>
        <p:txBody>
          <a:bodyPr/>
          <a:lstStyle/>
          <a:p>
            <a:r>
              <a:rPr lang="ru-RU" dirty="0"/>
              <a:t>Отчетный этап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08A2AF-8712-4604-BBB2-157140402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06" y="1836415"/>
            <a:ext cx="9824904" cy="444864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Научился работать с Гост ,получив практический опыт в разработке и создании технического задания, руководство пользователя.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 составлении технического задания на сопровождение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Научился анализировать требования и составлять по ним оценки качества информационных систем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 работе с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IDE, Visual Studio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внедрение информационной системы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ведения технической документации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практический опыт внедрения ИС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327EFB-04FA-4530-B85E-378B0CFDB7D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4963" y="914525"/>
            <a:ext cx="9824904" cy="567848"/>
          </a:xfrm>
        </p:spPr>
        <p:txBody>
          <a:bodyPr>
            <a:normAutofit/>
          </a:bodyPr>
          <a:lstStyle/>
          <a:p>
            <a:r>
              <a:rPr lang="ru-RU" sz="3000" dirty="0"/>
              <a:t>Выводы о результатах прохождения практики</a:t>
            </a:r>
          </a:p>
        </p:txBody>
      </p:sp>
    </p:spTree>
    <p:extLst>
      <p:ext uri="{BB962C8B-B14F-4D97-AF65-F5344CB8AC3E}">
        <p14:creationId xmlns:p14="http://schemas.microsoft.com/office/powerpoint/2010/main" val="2508740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AD8984-A38D-4E8D-95B8-FFA4856C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" y="249256"/>
            <a:ext cx="9687193" cy="567848"/>
          </a:xfrm>
        </p:spPr>
        <p:txBody>
          <a:bodyPr/>
          <a:lstStyle/>
          <a:p>
            <a:r>
              <a:rPr lang="ru-RU" dirty="0"/>
              <a:t>Отчетный этап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08A2AF-8712-4604-BBB2-157140402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18" y="1837608"/>
            <a:ext cx="9824904" cy="4917564"/>
          </a:xfrm>
        </p:spPr>
        <p:txBody>
          <a:bodyPr>
            <a:normAutofit/>
          </a:bodyPr>
          <a:lstStyle/>
          <a:p>
            <a:pPr marL="457200" lvl="0" indent="-457200" algn="just">
              <a:buFont typeface="+mj-lt"/>
              <a:buAutoNum type="arabicPeriod"/>
            </a:pPr>
            <a:r>
              <a:rPr lang="en-US" dirty="0">
                <a:hlinkClick r:id="rId2"/>
              </a:rPr>
              <a:t>https://core.telegram.org/bots/api</a:t>
            </a:r>
            <a:endParaRPr lang="en-US" dirty="0"/>
          </a:p>
          <a:p>
            <a:pPr marL="457200" lvl="0" indent="-457200" algn="just">
              <a:buFont typeface="+mj-lt"/>
              <a:buAutoNum type="arabicPeriod"/>
            </a:pPr>
            <a:r>
              <a:rPr lang="en-US" dirty="0">
                <a:hlinkClick r:id="rId3"/>
              </a:rPr>
              <a:t>https://core.telegram.org/api</a:t>
            </a:r>
            <a:endParaRPr lang="en-US" dirty="0"/>
          </a:p>
          <a:p>
            <a:pPr marL="457200" lvl="0" indent="-457200" algn="just">
              <a:buFont typeface="+mj-lt"/>
              <a:buAutoNum type="arabicPeriod"/>
            </a:pPr>
            <a:r>
              <a:rPr lang="en-US" dirty="0">
                <a:hlinkClick r:id="rId4"/>
              </a:rPr>
              <a:t>https://www.jetbrains.com/ru-ru/pycharm/download/#section=windows</a:t>
            </a:r>
            <a:endParaRPr lang="en-US" dirty="0"/>
          </a:p>
          <a:p>
            <a:pPr marL="457200" lvl="0" indent="-457200" algn="just">
              <a:buFont typeface="+mj-lt"/>
              <a:buAutoNum type="arabicPeriod"/>
            </a:pPr>
            <a:r>
              <a:rPr lang="en-US" dirty="0">
                <a:hlinkClick r:id="rId5"/>
              </a:rPr>
              <a:t>https://github.com/K1pY69</a:t>
            </a:r>
            <a:endParaRPr lang="en-US" dirty="0"/>
          </a:p>
          <a:p>
            <a:pPr marL="457200" lvl="0" indent="-457200" algn="just">
              <a:buFont typeface="+mj-lt"/>
              <a:buAutoNum type="arabicPeriod"/>
            </a:pPr>
            <a:r>
              <a:rPr lang="en-US" dirty="0">
                <a:hlinkClick r:id="rId6"/>
              </a:rPr>
              <a:t>https://docs.github.com/ru</a:t>
            </a:r>
            <a:endParaRPr lang="en-US" dirty="0"/>
          </a:p>
          <a:p>
            <a:pPr marL="457200" lvl="0" indent="-457200" algn="just">
              <a:buFont typeface="+mj-lt"/>
              <a:buAutoNum type="arabicPeriod"/>
            </a:pPr>
            <a:r>
              <a:rPr lang="en-US" dirty="0">
                <a:hlinkClick r:id="rId7"/>
              </a:rPr>
              <a:t>https://t.me/Techno_Soft_SuppBot</a:t>
            </a:r>
            <a:endParaRPr lang="en-US" dirty="0"/>
          </a:p>
          <a:p>
            <a:pPr marL="457200" lvl="0" indent="-457200" algn="just">
              <a:buFont typeface="+mj-lt"/>
              <a:buAutoNum type="arabicPeriod"/>
            </a:pPr>
            <a:endParaRPr lang="ru-RU" dirty="0"/>
          </a:p>
          <a:p>
            <a:pPr marL="457200" lvl="0" indent="-457200" algn="just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327EFB-04FA-4530-B85E-378B0CFDB7D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5068" y="845783"/>
            <a:ext cx="9824904" cy="567848"/>
          </a:xfrm>
        </p:spPr>
        <p:txBody>
          <a:bodyPr>
            <a:normAutofit/>
          </a:bodyPr>
          <a:lstStyle/>
          <a:p>
            <a:r>
              <a:rPr lang="ru-RU" sz="3000" dirty="0"/>
              <a:t>Список используемой литературы</a:t>
            </a:r>
          </a:p>
        </p:txBody>
      </p:sp>
    </p:spTree>
    <p:extLst>
      <p:ext uri="{BB962C8B-B14F-4D97-AF65-F5344CB8AC3E}">
        <p14:creationId xmlns:p14="http://schemas.microsoft.com/office/powerpoint/2010/main" val="335417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9AA99-22D7-45B3-8069-6E1FEDD9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74" y="256867"/>
            <a:ext cx="9687193" cy="567848"/>
          </a:xfrm>
        </p:spPr>
        <p:txBody>
          <a:bodyPr/>
          <a:lstStyle/>
          <a:p>
            <a:r>
              <a:rPr lang="ru-RU" dirty="0"/>
              <a:t>Организационный этап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3455" y="1812501"/>
            <a:ext cx="9358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изучены инструкции по технике безопасности и охране труда, инструкции о мерах пожарной безопасности, схемы аварийных проходов и выходов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4332" y="6156895"/>
            <a:ext cx="9358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8163">
              <a:spcAft>
                <a:spcPts val="1200"/>
              </a:spcAft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1. Схема аварийных проходов и выходов (схема эвакуации)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14" y="2535292"/>
            <a:ext cx="460851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7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3C8122-DA06-4AD8-9E42-E20F0B83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18" y="881785"/>
            <a:ext cx="9687193" cy="144597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Инструкции по охране труда </a:t>
            </a:r>
            <a:br>
              <a:rPr lang="ru-RU" sz="30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lang="ru-RU" sz="30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ru-RU" sz="300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3146C6-7E3E-4531-8710-01150C08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963" y="1836415"/>
            <a:ext cx="9824904" cy="45716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Инструкция по охране труда, которая используется по месту прохождения практики.</a:t>
            </a:r>
          </a:p>
          <a:p>
            <a:pPr algn="just"/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719AA99-22D7-45B3-8069-6E1FEDD93C30}"/>
              </a:ext>
            </a:extLst>
          </p:cNvPr>
          <p:cNvSpPr txBox="1">
            <a:spLocks/>
          </p:cNvSpPr>
          <p:nvPr/>
        </p:nvSpPr>
        <p:spPr>
          <a:xfrm>
            <a:off x="394963" y="252239"/>
            <a:ext cx="9687193" cy="56784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7822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100" b="1" kern="1200">
                <a:solidFill>
                  <a:srgbClr val="E6000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Организационный этап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63" y="2746549"/>
            <a:ext cx="6364301" cy="3185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622" y="6000626"/>
            <a:ext cx="366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2.Инструкция по охране труда.</a:t>
            </a:r>
          </a:p>
        </p:txBody>
      </p:sp>
    </p:spTree>
    <p:extLst>
      <p:ext uri="{BB962C8B-B14F-4D97-AF65-F5344CB8AC3E}">
        <p14:creationId xmlns:p14="http://schemas.microsoft.com/office/powerpoint/2010/main" val="298177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97D56-EB51-410B-A5E9-3C7E135D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18" y="618228"/>
            <a:ext cx="9687193" cy="830997"/>
          </a:xfrm>
        </p:spPr>
        <p:txBody>
          <a:bodyPr/>
          <a:lstStyle/>
          <a:p>
            <a:r>
              <a:rPr lang="ru-RU" sz="30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Инструкции по технике безопасности и пожароопасности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16437-732E-47B1-B809-6304763C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963" y="1836415"/>
            <a:ext cx="9824904" cy="45716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Инструкции по технике безопасности в исследуемой организации.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719AA99-22D7-45B3-8069-6E1FEDD93C30}"/>
              </a:ext>
            </a:extLst>
          </p:cNvPr>
          <p:cNvSpPr txBox="1">
            <a:spLocks/>
          </p:cNvSpPr>
          <p:nvPr/>
        </p:nvSpPr>
        <p:spPr>
          <a:xfrm>
            <a:off x="394963" y="45945"/>
            <a:ext cx="9687193" cy="56784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7822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100" b="1" kern="1200">
                <a:solidFill>
                  <a:srgbClr val="E6000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Организационный этап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383" y="3358645"/>
            <a:ext cx="5007838" cy="30494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2484" y="6625972"/>
            <a:ext cx="4893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3.Инструкция по техники безопасности.</a:t>
            </a:r>
          </a:p>
        </p:txBody>
      </p:sp>
    </p:spTree>
    <p:extLst>
      <p:ext uri="{BB962C8B-B14F-4D97-AF65-F5344CB8AC3E}">
        <p14:creationId xmlns:p14="http://schemas.microsoft.com/office/powerpoint/2010/main" val="351231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24322-516B-4B54-A928-6AC1D091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4" y="180230"/>
            <a:ext cx="9687193" cy="567848"/>
          </a:xfrm>
        </p:spPr>
        <p:txBody>
          <a:bodyPr/>
          <a:lstStyle/>
          <a:p>
            <a:r>
              <a:rPr lang="ru-RU" dirty="0"/>
              <a:t>Подготовительный этап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873964-3D0A-4311-BE42-D32A3255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24" y="2268463"/>
            <a:ext cx="9824904" cy="44644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Ознакомился с  ГОСТ Р 1.4-2004, включая систему ГОСТ Р ИСО 9000, ГОСТ 2.114-2016, ГОСТ Р 7.0.97-2016, ГОСТ 19.201-78, а также с обязанностями сотрудников исследуемого отдела.</a:t>
            </a:r>
          </a:p>
          <a:p>
            <a:pPr marL="0" indent="0" algn="just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24322-516B-4B54-A928-6AC1D091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4" y="180230"/>
            <a:ext cx="9687193" cy="567848"/>
          </a:xfrm>
        </p:spPr>
        <p:txBody>
          <a:bodyPr/>
          <a:lstStyle/>
          <a:p>
            <a:r>
              <a:rPr lang="ru-RU" dirty="0"/>
              <a:t>Подготовительный этап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873964-3D0A-4311-BE42-D32A3255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24" y="1836415"/>
            <a:ext cx="9824904" cy="44644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информационной безопасности в исследуемой организации, включая её нормативное обеспечение</a:t>
            </a: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76" y="3132559"/>
            <a:ext cx="4314056" cy="32355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2480" y="6576834"/>
            <a:ext cx="4893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4.Система информационной безопасности.</a:t>
            </a:r>
          </a:p>
        </p:txBody>
      </p:sp>
    </p:spTree>
    <p:extLst>
      <p:ext uri="{BB962C8B-B14F-4D97-AF65-F5344CB8AC3E}">
        <p14:creationId xmlns:p14="http://schemas.microsoft.com/office/powerpoint/2010/main" val="232771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24322-516B-4B54-A928-6AC1D091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4" y="180230"/>
            <a:ext cx="9687193" cy="567848"/>
          </a:xfrm>
        </p:spPr>
        <p:txBody>
          <a:bodyPr/>
          <a:lstStyle/>
          <a:p>
            <a:r>
              <a:rPr lang="ru-RU" dirty="0"/>
              <a:t>Подготовительный этап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873964-3D0A-4311-BE42-D32A3255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128" y="1980431"/>
            <a:ext cx="9824904" cy="4464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Привести основные выдержки из следующих документов, действующих в исследуемой организации: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Стандарты - ГОСТ Р 1.4-2004, включая систему ГОСТ Р ИСО 9000</a:t>
            </a:r>
          </a:p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 условия ГОСТ 2.114-2016 </a:t>
            </a:r>
          </a:p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Должностные инструкции - ГОСТ Р 7.0.97-2016.</a:t>
            </a:r>
          </a:p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Положения и инструкции по эксплуатации средств связи и вычислительной техники, а также периферийного оборудования; 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Правила оформления технической документации –  ГОСТ 19.201-78. </a:t>
            </a: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5466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_шаблончик A4 (1)" id="{CECEB147-F7F0-4995-89D0-2FD57D90FCEB}" vid="{306AE4ED-CFFA-434E-A652-8353525159A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презентация_шаблончик A4 (1)</Template>
  <TotalTime>3095</TotalTime>
  <Words>2210</Words>
  <Application>Microsoft Office PowerPoint</Application>
  <PresentationFormat>Произвольный</PresentationFormat>
  <Paragraphs>251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Courier New</vt:lpstr>
      <vt:lpstr>Times New Roman</vt:lpstr>
      <vt:lpstr>Тема Office</vt:lpstr>
      <vt:lpstr>ОТЧЕТ  о прохождении производственной практики    по профессиональному модулю  ПМ.04 Сопровождение информационных систем  в период с «12» января 2023 г. по «25» января 2023 г.  Специальность 09.02.07 Информационные системы и программирование   </vt:lpstr>
      <vt:lpstr>Содержание</vt:lpstr>
      <vt:lpstr>Организационный этап</vt:lpstr>
      <vt:lpstr>Организационный этап</vt:lpstr>
      <vt:lpstr>Инструкции по охране труда   </vt:lpstr>
      <vt:lpstr>Инструкции по технике безопасности и пожароопасности</vt:lpstr>
      <vt:lpstr>Подготовительный этап</vt:lpstr>
      <vt:lpstr>Подготовительный этап</vt:lpstr>
      <vt:lpstr>Подготовительный этап</vt:lpstr>
      <vt:lpstr>Исследовательский этап. Сбор информации об объекте практики и анализ источников</vt:lpstr>
      <vt:lpstr>Исследовательский этап</vt:lpstr>
      <vt:lpstr>Исследовательский этап</vt:lpstr>
      <vt:lpstr>Исследовательский этап</vt:lpstr>
      <vt:lpstr>Исследовательский этап</vt:lpstr>
      <vt:lpstr>Исследовательский этап</vt:lpstr>
      <vt:lpstr>Исследовательский этап</vt:lpstr>
      <vt:lpstr>Экспериментально-практическая работа. </vt:lpstr>
      <vt:lpstr>Экспериментально-практическая работа. Написания технического задания на сопровождение информационной системы.</vt:lpstr>
      <vt:lpstr>Экспериментально-практическая работа. Написания технического задания на сопровождение информационной системы.</vt:lpstr>
      <vt:lpstr>Экспериментально-практическая работа. Написания технического задания на сопровождение информационной системы.</vt:lpstr>
      <vt:lpstr>Экспериментально-практическая работа. Написания технического задания на сопровождение информационной системы.</vt:lpstr>
      <vt:lpstr>Экспериментально-практическая работа. Выявления и исправления ошибок в программном коде информационной системы.</vt:lpstr>
      <vt:lpstr>Экспериментально-практическая работа. Выявления и исправления ошибок в программном коде информационной системы.</vt:lpstr>
      <vt:lpstr>Экспериментально-практическая работа. Выявления и исправления ошибок в программном коде информационной системы.</vt:lpstr>
      <vt:lpstr>Экспериментально-практическая работа. Выявления и исправления ошибок в программном коде информационной системы.</vt:lpstr>
      <vt:lpstr>Экспериментально-практическая работа. Выявления и исправления ошибок в программном коде информационной системы.</vt:lpstr>
      <vt:lpstr>Экспериментально-практическая работа. Выявления и исправления ошибок в программном коде информационной системы.</vt:lpstr>
      <vt:lpstr>Экспериментально-практическая работа. разработки обучающей документации для пользователей информационной системы </vt:lpstr>
      <vt:lpstr>Экспериментально-практическая работа. разработки обучающей документации для пользователей информационной системы </vt:lpstr>
      <vt:lpstr>Экспериментально-практическая работа. разработки обучающей документации для пользователей информационной системы </vt:lpstr>
      <vt:lpstr>Экспериментально-практическая работа. разработки обучающей документации для пользователей информационной системы </vt:lpstr>
      <vt:lpstr>Экспериментально-практическая работа. разработки обучающей документации для пользователей информационной системы </vt:lpstr>
      <vt:lpstr>Экспериментально-практическая работа. оценки качества и надежности функционирования информационной системы в соответствии с критериями технического задания.  </vt:lpstr>
      <vt:lpstr>Аналитический этап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Катя</dc:creator>
  <cp:lastModifiedBy>Илья Романов</cp:lastModifiedBy>
  <cp:revision>247</cp:revision>
  <cp:lastPrinted>2019-08-06T13:15:09Z</cp:lastPrinted>
  <dcterms:created xsi:type="dcterms:W3CDTF">2020-03-27T22:15:06Z</dcterms:created>
  <dcterms:modified xsi:type="dcterms:W3CDTF">2024-05-02T14:10:17Z</dcterms:modified>
</cp:coreProperties>
</file>